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0"/>
  </p:notesMasterIdLst>
  <p:sldIdLst>
    <p:sldId id="298" r:id="rId2"/>
    <p:sldId id="299" r:id="rId3"/>
    <p:sldId id="300" r:id="rId4"/>
    <p:sldId id="256" r:id="rId5"/>
    <p:sldId id="258" r:id="rId6"/>
    <p:sldId id="293" r:id="rId7"/>
    <p:sldId id="269" r:id="rId8"/>
    <p:sldId id="270" r:id="rId9"/>
    <p:sldId id="271" r:id="rId10"/>
    <p:sldId id="292" r:id="rId11"/>
    <p:sldId id="272" r:id="rId12"/>
    <p:sldId id="273" r:id="rId13"/>
    <p:sldId id="275" r:id="rId14"/>
    <p:sldId id="277" r:id="rId15"/>
    <p:sldId id="278" r:id="rId16"/>
    <p:sldId id="282" r:id="rId17"/>
    <p:sldId id="260" r:id="rId18"/>
    <p:sldId id="301" r:id="rId19"/>
    <p:sldId id="261" r:id="rId20"/>
    <p:sldId id="262" r:id="rId21"/>
    <p:sldId id="263" r:id="rId22"/>
    <p:sldId id="264" r:id="rId23"/>
    <p:sldId id="265" r:id="rId24"/>
    <p:sldId id="266" r:id="rId25"/>
    <p:sldId id="283" r:id="rId26"/>
    <p:sldId id="284" r:id="rId27"/>
    <p:sldId id="285" r:id="rId28"/>
    <p:sldId id="296"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9" autoAdjust="0"/>
    <p:restoredTop sz="83596" autoAdjust="0"/>
  </p:normalViewPr>
  <p:slideViewPr>
    <p:cSldViewPr>
      <p:cViewPr varScale="1">
        <p:scale>
          <a:sx n="49" d="100"/>
          <a:sy n="49" d="100"/>
        </p:scale>
        <p:origin x="30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593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40BDC66-AFDA-47E0-B2EF-B80827EE34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pPr eaLnBrk="1" hangingPunct="1"/>
            <a:r>
              <a:rPr lang="en-US" altLang="en-US" smtClean="0"/>
              <a:t>The health informatics pathway has careers that range from entry level to professional status. You may take classes in high school like medical terminology, medical anatomy and physiology, and when you are a senior you may take a medical assistance class and graduate ready to work in a doctor’s office. Health informatics includes any of the careers that require research and analysis, lab technician and epidemiologist are just two examples.  Ask the class if they can think of any other careers in healthcare that do these kinds of duties?</a:t>
            </a:r>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3E09B0-2DAA-4607-A16B-E6BB789DF4F1}" type="slidenum">
              <a:rPr lang="en-US" altLang="en-US"/>
              <a:pPr/>
              <a:t>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pPr eaLnBrk="1" hangingPunct="1"/>
            <a:r>
              <a:rPr lang="en-US" altLang="en-US" smtClean="0"/>
              <a:t>There is not a specific location to write down the details to the case but students may want to jot them down at the bottom of one of the worksheets if they want to be the first one to figure out the mystery. </a:t>
            </a:r>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A0D1B7-38E8-4A11-943A-B8636EF3D2AF}" type="slidenum">
              <a:rPr lang="en-US" altLang="en-US"/>
              <a:pPr/>
              <a:t>11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US" altLang="en-US" smtClean="0"/>
              <a:t>Have students switch roles from the epidemiologist to the admittance clerk. Explain that the “face” or first person that a patient comes in contact with is the admitting clerk in a hospital and usually a medical assistant or medical office administrative assistant in a clinic. Have a discussion about customer service and the ways in which an admitting clerk needs to be treating people who are in pain, or sick. This role play is a practice of empathy. You may want discuss what empathy means—putting yourself in someone else’s situation—it is not sympathy. Sympathy is feeling sorry or bad for someone. </a:t>
            </a: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9F4191-BD63-4C43-8D65-ED9F4746631E}" type="slidenum">
              <a:rPr lang="en-US" altLang="en-US"/>
              <a:pPr/>
              <a:t>13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pPr eaLnBrk="1" hangingPunct="1"/>
            <a:r>
              <a:rPr lang="en-US" altLang="en-US" smtClean="0"/>
              <a:t> You may want to model the role play for your class before you let them act anything out in partners. I like to show students that you cannot control how a patient may act due to illness or pain but a healthcare professional must treat them with dignity and respect no matter what. Have students fill out their patient record and then take it to the “admittance clerk,” the clerk will then verify and get basic information to prep the doctor for the visit. They may want to ask them about their symptoms and when they started. Partners will then switch roles. Have a discussion about how it felt to be in the position of each role. Make sure to specify you want to discuss how it felt to play the role not the symptoms that the patients were sharing (the kids love to give crazy and gross details about what the patient was doing or saying). </a:t>
            </a: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4CBA54-747E-46DA-900F-96DFB0C6A25F}" type="slidenum">
              <a:rPr lang="en-US" altLang="en-US"/>
              <a:pPr/>
              <a:t>14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US" altLang="en-US" smtClean="0"/>
              <a:t>Have students read the information provided about patients and mark the details in the chart. After they have filled in the chart ask students to total the numbers at the bottom and figure out the percentage of people that got sick from each food or drink element. (You may have to have a mini lesson on how to calculate percentages.) After they have figured out the percentages the class should be able to identify that the fruit punch is what made the people sick. </a:t>
            </a:r>
          </a:p>
        </p:txBody>
      </p:sp>
      <p:sp>
        <p:nvSpPr>
          <p:cNvPr id="276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E44454-5177-4D84-AFEC-C8B2EFE232E6}" type="slidenum">
              <a:rPr lang="en-US" altLang="en-US"/>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Brickwork-SD-R1acr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5" name="Freeform 4"/>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6" name="Freeform 5"/>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 name="Freeform 6"/>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 name="Freeform 7"/>
          <p:cNvSpPr/>
          <p:nvPr/>
        </p:nvSpPr>
        <p:spPr>
          <a:xfrm rot="21420000">
            <a:off x="-171450" y="212725"/>
            <a:ext cx="8480425" cy="5746750"/>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 name="5-Point Star 8"/>
          <p:cNvSpPr/>
          <p:nvPr/>
        </p:nvSpPr>
        <p:spPr>
          <a:xfrm rot="21420000">
            <a:off x="3122613" y="5057775"/>
            <a:ext cx="514350" cy="514350"/>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0" name="Date Placeholder 3"/>
          <p:cNvSpPr>
            <a:spLocks noGrp="1"/>
          </p:cNvSpPr>
          <p:nvPr>
            <p:ph type="dt" sz="half" idx="10"/>
          </p:nvPr>
        </p:nvSpPr>
        <p:spPr>
          <a:xfrm rot="21420000">
            <a:off x="3668713" y="4714875"/>
            <a:ext cx="4608512" cy="941388"/>
          </a:xfrm>
        </p:spPr>
        <p:txBody>
          <a:bodyPr/>
          <a:lstStyle>
            <a:lvl1pPr algn="ctr">
              <a:defRPr sz="4200">
                <a:solidFill>
                  <a:schemeClr val="accent1">
                    <a:lumMod val="50000"/>
                  </a:schemeClr>
                </a:solidFill>
              </a:defRPr>
            </a:lvl1pPr>
          </a:lstStyle>
          <a:p>
            <a:pPr>
              <a:defRPr/>
            </a:pPr>
            <a:endParaRPr lang="en-US" altLang="en-US"/>
          </a:p>
        </p:txBody>
      </p:sp>
      <p:sp>
        <p:nvSpPr>
          <p:cNvPr id="11" name="Footer Placeholder 4"/>
          <p:cNvSpPr>
            <a:spLocks noGrp="1"/>
          </p:cNvSpPr>
          <p:nvPr>
            <p:ph type="ftr" sz="quarter" idx="11"/>
          </p:nvPr>
        </p:nvSpPr>
        <p:spPr>
          <a:xfrm rot="21420000">
            <a:off x="-12700" y="4954588"/>
            <a:ext cx="2987675" cy="919162"/>
          </a:xfrm>
        </p:spPr>
        <p:txBody>
          <a:bodyPr/>
          <a:lstStyle>
            <a:lvl1pPr algn="r">
              <a:defRPr lang="en-US" sz="4200"/>
            </a:lvl1pPr>
          </a:lstStyle>
          <a:p>
            <a:pPr>
              <a:defRPr/>
            </a:pPr>
            <a:endParaRPr altLang="en-US"/>
          </a:p>
        </p:txBody>
      </p:sp>
      <p:sp>
        <p:nvSpPr>
          <p:cNvPr id="12" name="Slide Number Placeholder 5"/>
          <p:cNvSpPr>
            <a:spLocks noGrp="1"/>
          </p:cNvSpPr>
          <p:nvPr>
            <p:ph type="sldNum" sz="quarter" idx="12"/>
          </p:nvPr>
        </p:nvSpPr>
        <p:spPr>
          <a:xfrm rot="21420000">
            <a:off x="7400925" y="3819525"/>
            <a:ext cx="681038" cy="498475"/>
          </a:xfrm>
        </p:spPr>
        <p:txBody>
          <a:bodyPr/>
          <a:lstStyle>
            <a:lvl1pPr>
              <a:defRPr sz="2400" smtClean="0">
                <a:solidFill>
                  <a:srgbClr val="404040"/>
                </a:solidFill>
              </a:defRPr>
            </a:lvl1pPr>
          </a:lstStyle>
          <a:p>
            <a:pPr>
              <a:defRPr/>
            </a:pPr>
            <a:fld id="{7868C7A1-848B-4046-9DD8-14C36C8BB2F0}" type="slidenum">
              <a:rPr lang="en-US" altLang="en-US"/>
              <a:pPr>
                <a:defRPr/>
              </a:pPr>
              <a:t>‹#›</a:t>
            </a:fld>
            <a:endParaRPr lang="en-US" altLang="en-US"/>
          </a:p>
        </p:txBody>
      </p:sp>
    </p:spTree>
    <p:extLst>
      <p:ext uri="{BB962C8B-B14F-4D97-AF65-F5344CB8AC3E}">
        <p14:creationId xmlns:p14="http://schemas.microsoft.com/office/powerpoint/2010/main" val="1610586656"/>
      </p:ext>
    </p:extLst>
  </p:cSld>
  <p:clrMapOvr>
    <a:masterClrMapping/>
  </p:clrMapOvr>
  <p:transition>
    <p:newsflash/>
    <p:sndAc>
      <p:stSnd>
        <p:snd r:embed="rId1" name="whoosh.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8FD93F64-7717-4BE7-925D-F1201A9F9107}" type="slidenum">
              <a:rPr lang="en-US" altLang="en-US"/>
              <a:pPr>
                <a:defRPr/>
              </a:pPr>
              <a:t>‹#›</a:t>
            </a:fld>
            <a:endParaRPr lang="en-US" altLang="en-US"/>
          </a:p>
        </p:txBody>
      </p:sp>
    </p:spTree>
    <p:extLst>
      <p:ext uri="{BB962C8B-B14F-4D97-AF65-F5344CB8AC3E}">
        <p14:creationId xmlns:p14="http://schemas.microsoft.com/office/powerpoint/2010/main" val="288415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6FFE2212-60ED-448B-A9AB-7D2AB35ECF1D}" type="slidenum">
              <a:rPr lang="en-US" altLang="en-US"/>
              <a:pPr>
                <a:defRPr/>
              </a:pPr>
              <a:t>‹#›</a:t>
            </a:fld>
            <a:endParaRPr lang="en-US" altLang="en-US"/>
          </a:p>
        </p:txBody>
      </p:sp>
    </p:spTree>
    <p:extLst>
      <p:ext uri="{BB962C8B-B14F-4D97-AF65-F5344CB8AC3E}">
        <p14:creationId xmlns:p14="http://schemas.microsoft.com/office/powerpoint/2010/main" val="8437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404813" y="887413"/>
            <a:ext cx="457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8000" dirty="0">
                <a:effectLst/>
              </a:rPr>
              <a:t>“</a:t>
            </a:r>
          </a:p>
        </p:txBody>
      </p:sp>
      <p:sp>
        <p:nvSpPr>
          <p:cNvPr id="6" name="TextBox 5"/>
          <p:cNvSpPr txBox="1"/>
          <p:nvPr/>
        </p:nvSpPr>
        <p:spPr>
          <a:xfrm>
            <a:off x="7897813" y="2906713"/>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8000" dirty="0">
                <a:effectLst/>
              </a:rPr>
              <a:t>”</a:t>
            </a:r>
          </a:p>
        </p:txBody>
      </p:sp>
      <p:sp>
        <p:nvSpPr>
          <p:cNvPr id="2" name="Title 1"/>
          <p:cNvSpPr>
            <a:spLocks noGrp="1"/>
          </p:cNvSpPr>
          <p:nvPr>
            <p:ph type="title"/>
          </p:nvPr>
        </p:nvSpPr>
        <p:spPr>
          <a:xfrm>
            <a:off x="841299" y="685800"/>
            <a:ext cx="7143765" cy="2916704"/>
          </a:xfrm>
        </p:spPr>
        <p:txBody>
          <a:bodyP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4"/>
          </p:nvPr>
        </p:nvSpPr>
        <p:spPr/>
        <p:txBody>
          <a:bodyPr/>
          <a:lstStyle>
            <a:lvl1pPr>
              <a:defRPr/>
            </a:lvl1pPr>
          </a:lstStyle>
          <a:p>
            <a:pPr>
              <a:defRPr/>
            </a:pPr>
            <a:endParaRPr lang="en-US" altLang="en-US"/>
          </a:p>
        </p:txBody>
      </p:sp>
      <p:sp>
        <p:nvSpPr>
          <p:cNvPr id="8" name="Footer Placeholder 5"/>
          <p:cNvSpPr>
            <a:spLocks noGrp="1"/>
          </p:cNvSpPr>
          <p:nvPr>
            <p:ph type="ftr" sz="quarter" idx="15"/>
          </p:nvPr>
        </p:nvSpPr>
        <p:spPr/>
        <p:txBody>
          <a:bodyPr/>
          <a:lstStyle>
            <a:lvl1pPr>
              <a:defRPr/>
            </a:lvl1pPr>
          </a:lstStyle>
          <a:p>
            <a:pPr>
              <a:defRPr/>
            </a:pPr>
            <a:endParaRPr lang="en-US" altLang="en-US"/>
          </a:p>
        </p:txBody>
      </p:sp>
      <p:sp>
        <p:nvSpPr>
          <p:cNvPr id="9" name="Slide Number Placeholder 6"/>
          <p:cNvSpPr>
            <a:spLocks noGrp="1"/>
          </p:cNvSpPr>
          <p:nvPr>
            <p:ph type="sldNum" sz="quarter" idx="16"/>
          </p:nvPr>
        </p:nvSpPr>
        <p:spPr/>
        <p:txBody>
          <a:bodyPr/>
          <a:lstStyle>
            <a:lvl1pPr>
              <a:defRPr smtClean="0"/>
            </a:lvl1pPr>
          </a:lstStyle>
          <a:p>
            <a:pPr>
              <a:defRPr/>
            </a:pPr>
            <a:fld id="{F1E9DC40-1CC5-4339-AAF8-F261F119F2D8}" type="slidenum">
              <a:rPr lang="en-US" altLang="en-US"/>
              <a:pPr>
                <a:defRPr/>
              </a:pPr>
              <a:t>‹#›</a:t>
            </a:fld>
            <a:endParaRPr lang="en-US" altLang="en-US"/>
          </a:p>
        </p:txBody>
      </p:sp>
    </p:spTree>
    <p:extLst>
      <p:ext uri="{BB962C8B-B14F-4D97-AF65-F5344CB8AC3E}">
        <p14:creationId xmlns:p14="http://schemas.microsoft.com/office/powerpoint/2010/main" val="22627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4C7B7F5-3E7D-4D72-ABE9-D9E405EA6BBE}" type="slidenum">
              <a:rPr lang="en-US" altLang="en-US"/>
              <a:pPr>
                <a:defRPr/>
              </a:pPr>
              <a:t>‹#›</a:t>
            </a:fld>
            <a:endParaRPr lang="en-US" altLang="en-US"/>
          </a:p>
        </p:txBody>
      </p:sp>
    </p:spTree>
    <p:extLst>
      <p:ext uri="{BB962C8B-B14F-4D97-AF65-F5344CB8AC3E}">
        <p14:creationId xmlns:p14="http://schemas.microsoft.com/office/powerpoint/2010/main" val="406461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3"/>
          <p:cNvSpPr>
            <a:spLocks noGrp="1"/>
          </p:cNvSpPr>
          <p:nvPr>
            <p:ph type="dt" sz="half" idx="18"/>
          </p:nvPr>
        </p:nvSpPr>
        <p:spPr/>
        <p:txBody>
          <a:bodyPr/>
          <a:lstStyle>
            <a:lvl1pPr>
              <a:defRPr/>
            </a:lvl1pPr>
          </a:lstStyle>
          <a:p>
            <a:pPr>
              <a:defRPr/>
            </a:pPr>
            <a:endParaRPr lang="en-US" altLang="en-US"/>
          </a:p>
        </p:txBody>
      </p:sp>
      <p:sp>
        <p:nvSpPr>
          <p:cNvPr id="14" name="Footer Placeholder 4"/>
          <p:cNvSpPr>
            <a:spLocks noGrp="1"/>
          </p:cNvSpPr>
          <p:nvPr>
            <p:ph type="ftr" sz="quarter" idx="19"/>
          </p:nvPr>
        </p:nvSpPr>
        <p:spPr/>
        <p:txBody>
          <a:bodyPr/>
          <a:lstStyle>
            <a:lvl1pPr>
              <a:defRPr/>
            </a:lvl1pPr>
          </a:lstStyle>
          <a:p>
            <a:pPr>
              <a:defRPr/>
            </a:pPr>
            <a:endParaRPr lang="en-US" altLang="en-US"/>
          </a:p>
        </p:txBody>
      </p:sp>
      <p:sp>
        <p:nvSpPr>
          <p:cNvPr id="16" name="Slide Number Placeholder 5"/>
          <p:cNvSpPr>
            <a:spLocks noGrp="1"/>
          </p:cNvSpPr>
          <p:nvPr>
            <p:ph type="sldNum" sz="quarter" idx="20"/>
          </p:nvPr>
        </p:nvSpPr>
        <p:spPr/>
        <p:txBody>
          <a:bodyPr/>
          <a:lstStyle>
            <a:lvl1pPr>
              <a:defRPr/>
            </a:lvl1pPr>
          </a:lstStyle>
          <a:p>
            <a:pPr>
              <a:defRPr/>
            </a:pPr>
            <a:fld id="{DC971C6D-B699-4A56-922B-9AE2C57646B8}" type="slidenum">
              <a:rPr lang="en-US" altLang="en-US"/>
              <a:pPr>
                <a:defRPr/>
              </a:pPr>
              <a:t>‹#›</a:t>
            </a:fld>
            <a:endParaRPr lang="en-US" altLang="en-US"/>
          </a:p>
        </p:txBody>
      </p:sp>
    </p:spTree>
    <p:extLst>
      <p:ext uri="{BB962C8B-B14F-4D97-AF65-F5344CB8AC3E}">
        <p14:creationId xmlns:p14="http://schemas.microsoft.com/office/powerpoint/2010/main" val="51679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518880" y="4389288"/>
            <a:ext cx="2482596" cy="98529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176998" y="4389286"/>
            <a:ext cx="2483655" cy="985300"/>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826614" y="4389284"/>
            <a:ext cx="2482596" cy="98530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23"/>
          </p:nvPr>
        </p:nvSpPr>
        <p:spPr/>
        <p:txBody>
          <a:bodyPr/>
          <a:lstStyle>
            <a:lvl1pPr>
              <a:defRPr/>
            </a:lvl1pPr>
          </a:lstStyle>
          <a:p>
            <a:pPr>
              <a:defRPr/>
            </a:pPr>
            <a:endParaRPr lang="en-US" altLang="en-US"/>
          </a:p>
        </p:txBody>
      </p:sp>
      <p:sp>
        <p:nvSpPr>
          <p:cNvPr id="13" name="Footer Placeholder 4"/>
          <p:cNvSpPr>
            <a:spLocks noGrp="1"/>
          </p:cNvSpPr>
          <p:nvPr>
            <p:ph type="ftr" sz="quarter" idx="24"/>
          </p:nvPr>
        </p:nvSpPr>
        <p:spPr/>
        <p:txBody>
          <a:bodyPr/>
          <a:lstStyle>
            <a:lvl1pPr>
              <a:defRPr/>
            </a:lvl1pPr>
          </a:lstStyle>
          <a:p>
            <a:pPr>
              <a:defRPr/>
            </a:pPr>
            <a:endParaRPr lang="en-US" altLang="en-US"/>
          </a:p>
        </p:txBody>
      </p:sp>
      <p:sp>
        <p:nvSpPr>
          <p:cNvPr id="14" name="Slide Number Placeholder 5"/>
          <p:cNvSpPr>
            <a:spLocks noGrp="1"/>
          </p:cNvSpPr>
          <p:nvPr>
            <p:ph type="sldNum" sz="quarter" idx="25"/>
          </p:nvPr>
        </p:nvSpPr>
        <p:spPr/>
        <p:txBody>
          <a:bodyPr/>
          <a:lstStyle>
            <a:lvl1pPr>
              <a:defRPr/>
            </a:lvl1pPr>
          </a:lstStyle>
          <a:p>
            <a:pPr>
              <a:defRPr/>
            </a:pPr>
            <a:fld id="{B7325B9A-BFB1-4387-ABB3-762444CD47B7}" type="slidenum">
              <a:rPr lang="en-US" altLang="en-US"/>
              <a:pPr>
                <a:defRPr/>
              </a:pPr>
              <a:t>‹#›</a:t>
            </a:fld>
            <a:endParaRPr lang="en-US" altLang="en-US"/>
          </a:p>
        </p:txBody>
      </p:sp>
    </p:spTree>
    <p:extLst>
      <p:ext uri="{BB962C8B-B14F-4D97-AF65-F5344CB8AC3E}">
        <p14:creationId xmlns:p14="http://schemas.microsoft.com/office/powerpoint/2010/main" val="2482461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7A39BAF0-FDB4-475E-A775-C38384B401C8}" type="slidenum">
              <a:rPr lang="en-US" altLang="en-US"/>
              <a:pPr>
                <a:defRPr/>
              </a:pPr>
              <a:t>‹#›</a:t>
            </a:fld>
            <a:endParaRPr lang="en-US" altLang="en-US"/>
          </a:p>
        </p:txBody>
      </p:sp>
    </p:spTree>
    <p:extLst>
      <p:ext uri="{BB962C8B-B14F-4D97-AF65-F5344CB8AC3E}">
        <p14:creationId xmlns:p14="http://schemas.microsoft.com/office/powerpoint/2010/main" val="3114168849"/>
      </p:ext>
    </p:extLst>
  </p:cSld>
  <p:clrMapOvr>
    <a:masterClrMapping/>
  </p:clrMapOvr>
  <p:transition>
    <p:newsflash/>
    <p:sndAc>
      <p:stSnd>
        <p:snd r:embed="rId1" name="whoosh.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1A67BEB4-0439-45CC-8219-CABCA6E7367E}" type="slidenum">
              <a:rPr lang="en-US" altLang="en-US"/>
              <a:pPr>
                <a:defRPr/>
              </a:pPr>
              <a:t>‹#›</a:t>
            </a:fld>
            <a:endParaRPr lang="en-US" altLang="en-US"/>
          </a:p>
        </p:txBody>
      </p:sp>
    </p:spTree>
    <p:extLst>
      <p:ext uri="{BB962C8B-B14F-4D97-AF65-F5344CB8AC3E}">
        <p14:creationId xmlns:p14="http://schemas.microsoft.com/office/powerpoint/2010/main" val="453726593"/>
      </p:ext>
    </p:extLst>
  </p:cSld>
  <p:clrMapOvr>
    <a:masterClrMapping/>
  </p:clrMapOvr>
  <p:transition>
    <p:newsflash/>
    <p:sndAc>
      <p:stSnd>
        <p:snd r:embed="rId1" name="whoosh.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4038600" cy="4114800"/>
          </a:xfrm>
        </p:spPr>
        <p:txBody>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pPr>
              <a:defRPr/>
            </a:pPr>
            <a:fld id="{F65E72C5-2374-4F26-A544-60B9258ACEA0}" type="slidenum">
              <a:rPr lang="en-US" altLang="en-US"/>
              <a:pPr>
                <a:defRPr/>
              </a:pPr>
              <a:t>‹#›</a:t>
            </a:fld>
            <a:endParaRPr lang="en-US" altLang="en-US"/>
          </a:p>
        </p:txBody>
      </p:sp>
    </p:spTree>
    <p:extLst>
      <p:ext uri="{BB962C8B-B14F-4D97-AF65-F5344CB8AC3E}">
        <p14:creationId xmlns:p14="http://schemas.microsoft.com/office/powerpoint/2010/main" val="3788474066"/>
      </p:ext>
    </p:extLst>
  </p:cSld>
  <p:clrMapOvr>
    <a:masterClrMapping/>
  </p:clrMapOvr>
  <p:transition>
    <p:newsflash/>
    <p:sndAc>
      <p:stSnd>
        <p:snd r:embed="rId1" name="whoosh.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pPr>
              <a:defRPr/>
            </a:pPr>
            <a:fld id="{7F22F22B-0420-4B7D-8DD4-AB09904413AE}" type="slidenum">
              <a:rPr lang="en-US" altLang="en-US"/>
              <a:pPr>
                <a:defRPr/>
              </a:pPr>
              <a:t>‹#›</a:t>
            </a:fld>
            <a:endParaRPr lang="en-US" altLang="en-US"/>
          </a:p>
        </p:txBody>
      </p:sp>
    </p:spTree>
    <p:extLst>
      <p:ext uri="{BB962C8B-B14F-4D97-AF65-F5344CB8AC3E}">
        <p14:creationId xmlns:p14="http://schemas.microsoft.com/office/powerpoint/2010/main" val="3549140821"/>
      </p:ext>
    </p:extLst>
  </p:cSld>
  <p:clrMapOvr>
    <a:masterClrMapping/>
  </p:clrMapOvr>
  <p:transition>
    <p:newsflash/>
    <p:sndAc>
      <p:stSnd>
        <p:snd r:embed="rId1" name="whoosh.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A1FAE6BB-A820-40CD-B67C-F9944936956E}" type="slidenum">
              <a:rPr lang="en-US" altLang="en-US"/>
              <a:pPr>
                <a:defRPr/>
              </a:pPr>
              <a:t>‹#›</a:t>
            </a:fld>
            <a:endParaRPr lang="en-US" altLang="en-US"/>
          </a:p>
        </p:txBody>
      </p:sp>
    </p:spTree>
    <p:extLst>
      <p:ext uri="{BB962C8B-B14F-4D97-AF65-F5344CB8AC3E}">
        <p14:creationId xmlns:p14="http://schemas.microsoft.com/office/powerpoint/2010/main" val="2713092311"/>
      </p:ext>
    </p:extLst>
  </p:cSld>
  <p:clrMapOvr>
    <a:masterClrMapping/>
  </p:clrMapOvr>
  <p:transition>
    <p:newsflash/>
    <p:sndAc>
      <p:stSnd>
        <p:snd r:embed="rId1" name="whoosh.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pPr>
              <a:defRPr/>
            </a:pPr>
            <a:fld id="{ABDBB6C4-5492-4FDD-90C5-5745A948F8C5}" type="slidenum">
              <a:rPr lang="en-US" altLang="en-US"/>
              <a:pPr>
                <a:defRPr/>
              </a:pPr>
              <a:t>‹#›</a:t>
            </a:fld>
            <a:endParaRPr lang="en-US" altLang="en-US"/>
          </a:p>
        </p:txBody>
      </p:sp>
    </p:spTree>
    <p:extLst>
      <p:ext uri="{BB962C8B-B14F-4D97-AF65-F5344CB8AC3E}">
        <p14:creationId xmlns:p14="http://schemas.microsoft.com/office/powerpoint/2010/main" val="1071938096"/>
      </p:ext>
    </p:extLst>
  </p:cSld>
  <p:clrMapOvr>
    <a:masterClrMapping/>
  </p:clrMapOvr>
  <p:transition>
    <p:newsflash/>
    <p:sndAc>
      <p:stSnd>
        <p:snd r:embed="rId1" name="whoosh.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AF3D282-25E7-4631-9C6D-EAF10E1B3F02}" type="slidenum">
              <a:rPr lang="en-US" altLang="en-US"/>
              <a:pPr>
                <a:defRPr/>
              </a:pPr>
              <a:t>‹#›</a:t>
            </a:fld>
            <a:endParaRPr lang="en-US" altLang="en-US"/>
          </a:p>
        </p:txBody>
      </p:sp>
    </p:spTree>
    <p:extLst>
      <p:ext uri="{BB962C8B-B14F-4D97-AF65-F5344CB8AC3E}">
        <p14:creationId xmlns:p14="http://schemas.microsoft.com/office/powerpoint/2010/main" val="2473958814"/>
      </p:ext>
    </p:extLst>
  </p:cSld>
  <p:clrMapOvr>
    <a:masterClrMapping/>
  </p:clrMapOvr>
  <p:transition>
    <p:newsflash/>
    <p:sndAc>
      <p:stSnd>
        <p:snd r:embed="rId1" name="whoo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5"/>
          </p:nvPr>
        </p:nvSpPr>
        <p:spPr/>
        <p:txBody>
          <a:bodyPr/>
          <a:lstStyle>
            <a:lvl1pPr>
              <a:defRPr/>
            </a:lvl1pPr>
          </a:lstStyle>
          <a:p>
            <a:pPr>
              <a:defRPr/>
            </a:pPr>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ltLang="en-US"/>
          </a:p>
        </p:txBody>
      </p:sp>
      <p:sp>
        <p:nvSpPr>
          <p:cNvPr id="7" name="Slide Number Placeholder 5"/>
          <p:cNvSpPr>
            <a:spLocks noGrp="1"/>
          </p:cNvSpPr>
          <p:nvPr>
            <p:ph type="sldNum" sz="quarter" idx="17"/>
          </p:nvPr>
        </p:nvSpPr>
        <p:spPr/>
        <p:txBody>
          <a:bodyPr/>
          <a:lstStyle>
            <a:lvl1pPr>
              <a:defRPr/>
            </a:lvl1pPr>
          </a:lstStyle>
          <a:p>
            <a:pPr>
              <a:defRPr/>
            </a:pPr>
            <a:fld id="{3F6A2742-3923-4208-9087-24B6DC07C776}" type="slidenum">
              <a:rPr lang="en-US" altLang="en-US"/>
              <a:pPr>
                <a:defRPr/>
              </a:pPr>
              <a:t>‹#›</a:t>
            </a:fld>
            <a:endParaRPr lang="en-US" altLang="en-US"/>
          </a:p>
        </p:txBody>
      </p:sp>
    </p:spTree>
    <p:extLst>
      <p:ext uri="{BB962C8B-B14F-4D97-AF65-F5344CB8AC3E}">
        <p14:creationId xmlns:p14="http://schemas.microsoft.com/office/powerpoint/2010/main" val="3628884394"/>
      </p:ext>
    </p:extLst>
  </p:cSld>
  <p:clrMapOvr>
    <a:masterClrMapping/>
  </p:clrMapOvr>
  <p:transition>
    <p:newsflash/>
    <p:sndAc>
      <p:stSnd>
        <p:snd r:embed="rId1" name="whoo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endParaRPr lang="en-US" altLang="en-US"/>
          </a:p>
        </p:txBody>
      </p:sp>
      <p:sp>
        <p:nvSpPr>
          <p:cNvPr id="8" name="Footer Placeholder 4"/>
          <p:cNvSpPr>
            <a:spLocks noGrp="1"/>
          </p:cNvSpPr>
          <p:nvPr>
            <p:ph type="ftr" sz="quarter" idx="16"/>
          </p:nvPr>
        </p:nvSpPr>
        <p:spPr/>
        <p:txBody>
          <a:bodyPr/>
          <a:lstStyle>
            <a:lvl1pPr>
              <a:defRPr/>
            </a:lvl1pPr>
          </a:lstStyle>
          <a:p>
            <a:pPr>
              <a:defRPr/>
            </a:pPr>
            <a:endParaRPr lang="en-US" altLang="en-US"/>
          </a:p>
        </p:txBody>
      </p:sp>
      <p:sp>
        <p:nvSpPr>
          <p:cNvPr id="9" name="Slide Number Placeholder 5"/>
          <p:cNvSpPr>
            <a:spLocks noGrp="1"/>
          </p:cNvSpPr>
          <p:nvPr>
            <p:ph type="sldNum" sz="quarter" idx="17"/>
          </p:nvPr>
        </p:nvSpPr>
        <p:spPr/>
        <p:txBody>
          <a:bodyPr/>
          <a:lstStyle>
            <a:lvl1pPr>
              <a:defRPr/>
            </a:lvl1pPr>
          </a:lstStyle>
          <a:p>
            <a:pPr>
              <a:defRPr/>
            </a:pPr>
            <a:fld id="{4F8F1282-4225-4927-B397-A0E7E75CD1F9}" type="slidenum">
              <a:rPr lang="en-US" altLang="en-US"/>
              <a:pPr>
                <a:defRPr/>
              </a:pPr>
              <a:t>‹#›</a:t>
            </a:fld>
            <a:endParaRPr lang="en-US" altLang="en-US"/>
          </a:p>
        </p:txBody>
      </p:sp>
    </p:spTree>
    <p:extLst>
      <p:ext uri="{BB962C8B-B14F-4D97-AF65-F5344CB8AC3E}">
        <p14:creationId xmlns:p14="http://schemas.microsoft.com/office/powerpoint/2010/main" val="789048298"/>
      </p:ext>
    </p:extLst>
  </p:cSld>
  <p:clrMapOvr>
    <a:masterClrMapping/>
  </p:clrMapOvr>
  <p:transition>
    <p:newsflash/>
    <p:sndAc>
      <p:stSnd>
        <p:snd r:embed="rId1" name="whoo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CFC98ED-FD1C-4ED0-B083-EC6BE1483BE5}" type="slidenum">
              <a:rPr lang="en-US" altLang="en-US"/>
              <a:pPr>
                <a:defRPr/>
              </a:pPr>
              <a:t>‹#›</a:t>
            </a:fld>
            <a:endParaRPr lang="en-US" altLang="en-US"/>
          </a:p>
        </p:txBody>
      </p:sp>
    </p:spTree>
    <p:extLst>
      <p:ext uri="{BB962C8B-B14F-4D97-AF65-F5344CB8AC3E}">
        <p14:creationId xmlns:p14="http://schemas.microsoft.com/office/powerpoint/2010/main" val="1791267551"/>
      </p:ext>
    </p:extLst>
  </p:cSld>
  <p:clrMapOvr>
    <a:masterClrMapping/>
  </p:clrMapOvr>
  <p:transition>
    <p:newsflash/>
    <p:sndAc>
      <p:stSnd>
        <p:snd r:embed="rId1" name="whoosh.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352ABF3D-82BF-4EAA-857B-5CFB24010BD5}" type="slidenum">
              <a:rPr lang="en-US" altLang="en-US"/>
              <a:pPr>
                <a:defRPr/>
              </a:pPr>
              <a:t>‹#›</a:t>
            </a:fld>
            <a:endParaRPr lang="en-US" altLang="en-US"/>
          </a:p>
        </p:txBody>
      </p:sp>
    </p:spTree>
    <p:extLst>
      <p:ext uri="{BB962C8B-B14F-4D97-AF65-F5344CB8AC3E}">
        <p14:creationId xmlns:p14="http://schemas.microsoft.com/office/powerpoint/2010/main" val="2307959530"/>
      </p:ext>
    </p:extLst>
  </p:cSld>
  <p:clrMapOvr>
    <a:masterClrMapping/>
  </p:clrMapOvr>
  <p:transition>
    <p:newsflash/>
    <p:sndAc>
      <p:stSnd>
        <p:snd r:embed="rId1" name="whoosh.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pPr>
              <a:defRPr/>
            </a:pPr>
            <a:fld id="{7A533FFF-C98C-4B55-A67A-7B13F920DE4B}" type="slidenum">
              <a:rPr lang="en-US" altLang="en-US"/>
              <a:pPr>
                <a:defRPr/>
              </a:pPr>
              <a:t>‹#›</a:t>
            </a:fld>
            <a:endParaRPr lang="en-US" altLang="en-US"/>
          </a:p>
        </p:txBody>
      </p:sp>
    </p:spTree>
    <p:extLst>
      <p:ext uri="{BB962C8B-B14F-4D97-AF65-F5344CB8AC3E}">
        <p14:creationId xmlns:p14="http://schemas.microsoft.com/office/powerpoint/2010/main" val="2406122752"/>
      </p:ext>
    </p:extLst>
  </p:cSld>
  <p:clrMapOvr>
    <a:masterClrMapping/>
  </p:clrMapOvr>
  <p:transition>
    <p:newsflash/>
    <p:sndAc>
      <p:stSnd>
        <p:snd r:embed="rId1" name="whoosh.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14351" y="2709053"/>
            <a:ext cx="4408171" cy="2362481"/>
          </a:xfrm>
        </p:spPr>
        <p:txBody>
          <a:bodyPr anchor="t"/>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72BF18A-E7A0-44EC-9D66-C8560BB533CE}" type="slidenum">
              <a:rPr lang="en-US" altLang="en-US"/>
              <a:pPr>
                <a:defRPr/>
              </a:pPr>
              <a:t>‹#›</a:t>
            </a:fld>
            <a:endParaRPr lang="en-US" altLang="en-US"/>
          </a:p>
        </p:txBody>
      </p:sp>
    </p:spTree>
    <p:extLst>
      <p:ext uri="{BB962C8B-B14F-4D97-AF65-F5344CB8AC3E}">
        <p14:creationId xmlns:p14="http://schemas.microsoft.com/office/powerpoint/2010/main" val="1467401857"/>
      </p:ext>
    </p:extLst>
  </p:cSld>
  <p:clrMapOvr>
    <a:masterClrMapping/>
  </p:clrMapOvr>
  <p:transition>
    <p:newsflash/>
    <p:sndAc>
      <p:stSnd>
        <p:snd r:embed="rId1" name="whoosh.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pic>
        <p:nvPicPr>
          <p:cNvPr id="1026" name="Picture 7" descr="Brickwork-SD-R1acrop.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9"/>
          <p:cNvGrpSpPr>
            <a:grpSpLocks/>
          </p:cNvGrpSpPr>
          <p:nvPr/>
        </p:nvGrpSpPr>
        <p:grpSpPr bwMode="auto">
          <a:xfrm>
            <a:off x="-19050" y="0"/>
            <a:ext cx="9004300" cy="6643688"/>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2524" cy="6420230"/>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0" y="685800"/>
            <a:ext cx="7797800" cy="115252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0" y="2063750"/>
            <a:ext cx="7797800" cy="331152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700" y="5757863"/>
            <a:ext cx="2838450" cy="498475"/>
          </a:xfrm>
          <a:prstGeom prst="rect">
            <a:avLst/>
          </a:prstGeom>
        </p:spPr>
        <p:txBody>
          <a:bodyPr vert="horz" lIns="91440" tIns="45720" rIns="91440" bIns="45720" rtlCol="0" anchor="ctr"/>
          <a:lstStyle>
            <a:lvl1pPr algn="r" eaLnBrk="1" hangingPunct="1">
              <a:defRPr sz="2800" cap="all" baseline="0">
                <a:solidFill>
                  <a:schemeClr val="accent1">
                    <a:lumMod val="50000"/>
                  </a:schemeClr>
                </a:solidFill>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3"/>
          </p:nvPr>
        </p:nvSpPr>
        <p:spPr>
          <a:xfrm>
            <a:off x="514350" y="5757863"/>
            <a:ext cx="4124325" cy="498475"/>
          </a:xfrm>
          <a:prstGeom prst="rect">
            <a:avLst/>
          </a:prstGeom>
        </p:spPr>
        <p:txBody>
          <a:bodyPr vert="horz" lIns="91440" tIns="45720" rIns="91440" bIns="45720" rtlCol="0" anchor="ctr"/>
          <a:lstStyle>
            <a:lvl1pPr algn="l" eaLnBrk="1" hangingPunct="1">
              <a:defRPr sz="2800" cap="all" baseline="0">
                <a:solidFill>
                  <a:schemeClr val="accent1">
                    <a:lumMod val="50000"/>
                  </a:schemeClr>
                </a:solidFill>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4"/>
          </p:nvPr>
        </p:nvSpPr>
        <p:spPr>
          <a:xfrm>
            <a:off x="4714875" y="5757863"/>
            <a:ext cx="681038" cy="49847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2800" smtClean="0">
                <a:solidFill>
                  <a:srgbClr val="5C0708"/>
                </a:solidFill>
              </a:defRPr>
            </a:lvl1pPr>
          </a:lstStyle>
          <a:p>
            <a:pPr>
              <a:defRPr/>
            </a:pPr>
            <a:fld id="{D77948A8-0DE6-4D2C-9F8C-08230304610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5"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6" r:id="rId12"/>
    <p:sldLayoutId id="2147483900" r:id="rId13"/>
    <p:sldLayoutId id="2147483901" r:id="rId14"/>
    <p:sldLayoutId id="2147483902" r:id="rId15"/>
    <p:sldLayoutId id="2147483903" r:id="rId16"/>
    <p:sldLayoutId id="2147483904" r:id="rId17"/>
    <p:sldLayoutId id="2147483907" r:id="rId18"/>
    <p:sldLayoutId id="2147483908" r:id="rId19"/>
    <p:sldLayoutId id="2147483909" r:id="rId20"/>
  </p:sldLayoutIdLst>
  <p:transition>
    <p:newsflash/>
    <p:sndAc>
      <p:stSnd>
        <p:snd r:embed="rId22" name="whoosh.wav"/>
      </p:stSnd>
    </p:sndAc>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cap="all">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Impact" panose="020B0806030902050204" pitchFamily="34" charset="0"/>
        </a:defRPr>
      </a:lvl2pPr>
      <a:lvl3pPr algn="l" rtl="0" eaLnBrk="0" fontAlgn="base" hangingPunct="0">
        <a:lnSpc>
          <a:spcPct val="90000"/>
        </a:lnSpc>
        <a:spcBef>
          <a:spcPct val="0"/>
        </a:spcBef>
        <a:spcAft>
          <a:spcPct val="0"/>
        </a:spcAft>
        <a:defRPr sz="4400">
          <a:solidFill>
            <a:schemeClr val="accent1"/>
          </a:solidFill>
          <a:latin typeface="Impact" panose="020B0806030902050204" pitchFamily="34" charset="0"/>
        </a:defRPr>
      </a:lvl3pPr>
      <a:lvl4pPr algn="l" rtl="0" eaLnBrk="0" fontAlgn="base" hangingPunct="0">
        <a:lnSpc>
          <a:spcPct val="90000"/>
        </a:lnSpc>
        <a:spcBef>
          <a:spcPct val="0"/>
        </a:spcBef>
        <a:spcAft>
          <a:spcPct val="0"/>
        </a:spcAft>
        <a:defRPr sz="4400">
          <a:solidFill>
            <a:schemeClr val="accent1"/>
          </a:solidFill>
          <a:latin typeface="Impact" panose="020B0806030902050204" pitchFamily="34" charset="0"/>
        </a:defRPr>
      </a:lvl4pPr>
      <a:lvl5pPr algn="l" rtl="0" eaLnBrk="0" fontAlgn="base" hangingPunct="0">
        <a:lnSpc>
          <a:spcPct val="90000"/>
        </a:lnSpc>
        <a:spcBef>
          <a:spcPct val="0"/>
        </a:spcBef>
        <a:spcAft>
          <a:spcPct val="0"/>
        </a:spcAft>
        <a:defRPr sz="4400">
          <a:solidFill>
            <a:schemeClr val="accent1"/>
          </a:solidFill>
          <a:latin typeface="Impact" panose="020B0806030902050204" pitchFamily="34" charset="0"/>
        </a:defRPr>
      </a:lvl5pPr>
      <a:lvl6pPr marL="457200" algn="l" rtl="0" fontAlgn="base">
        <a:lnSpc>
          <a:spcPct val="90000"/>
        </a:lnSpc>
        <a:spcBef>
          <a:spcPct val="0"/>
        </a:spcBef>
        <a:spcAft>
          <a:spcPct val="0"/>
        </a:spcAft>
        <a:defRPr sz="4400">
          <a:solidFill>
            <a:schemeClr val="accent1"/>
          </a:solidFill>
          <a:latin typeface="Impact" panose="020B0806030902050204" pitchFamily="34" charset="0"/>
        </a:defRPr>
      </a:lvl6pPr>
      <a:lvl7pPr marL="914400" algn="l" rtl="0" fontAlgn="base">
        <a:lnSpc>
          <a:spcPct val="90000"/>
        </a:lnSpc>
        <a:spcBef>
          <a:spcPct val="0"/>
        </a:spcBef>
        <a:spcAft>
          <a:spcPct val="0"/>
        </a:spcAft>
        <a:defRPr sz="4400">
          <a:solidFill>
            <a:schemeClr val="accent1"/>
          </a:solidFill>
          <a:latin typeface="Impact" panose="020B0806030902050204" pitchFamily="34" charset="0"/>
        </a:defRPr>
      </a:lvl7pPr>
      <a:lvl8pPr marL="1371600" algn="l" rtl="0" fontAlgn="base">
        <a:lnSpc>
          <a:spcPct val="90000"/>
        </a:lnSpc>
        <a:spcBef>
          <a:spcPct val="0"/>
        </a:spcBef>
        <a:spcAft>
          <a:spcPct val="0"/>
        </a:spcAft>
        <a:defRPr sz="4400">
          <a:solidFill>
            <a:schemeClr val="accent1"/>
          </a:solidFill>
          <a:latin typeface="Impact" panose="020B0806030902050204" pitchFamily="34" charset="0"/>
        </a:defRPr>
      </a:lvl8pPr>
      <a:lvl9pPr marL="1828800" algn="l" rtl="0" fontAlgn="base">
        <a:lnSpc>
          <a:spcPct val="90000"/>
        </a:lnSpc>
        <a:spcBef>
          <a:spcPct val="0"/>
        </a:spcBef>
        <a:spcAft>
          <a:spcPct val="0"/>
        </a:spcAft>
        <a:defRPr sz="4400">
          <a:solidFill>
            <a:schemeClr val="accent1"/>
          </a:solidFill>
          <a:latin typeface="Impact" panose="020B0806030902050204" pitchFamily="34" charset="0"/>
        </a:defRPr>
      </a:lvl9pPr>
    </p:titleStyle>
    <p:bodyStyle>
      <a:lvl1pPr marL="228600" indent="-228600" algn="l" rtl="0" eaLnBrk="0" fontAlgn="base" hangingPunct="0">
        <a:lnSpc>
          <a:spcPct val="120000"/>
        </a:lnSpc>
        <a:spcBef>
          <a:spcPts val="1000"/>
        </a:spcBef>
        <a:spcAft>
          <a:spcPct val="0"/>
        </a:spcAft>
        <a:buClr>
          <a:schemeClr val="accent1"/>
        </a:buClr>
        <a:buSzPct val="160000"/>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log.ted.com/steven_johnson_1/" TargetMode="External"/><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24.wmf"/></Relationships>
</file>

<file path=ppt/slides/_rels/slide2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audio" Target="file:///\\Ojhs\data\TLCLab\v%20slide%201.wav"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hlinkClick r:id="rId3"/>
              </a:rPr>
              <a:t>http://blog.ted.com/steven_johnson_1/</a:t>
            </a:r>
            <a:endParaRPr lang="en-US" dirty="0"/>
          </a:p>
        </p:txBody>
      </p:sp>
      <p:sp>
        <p:nvSpPr>
          <p:cNvPr id="3" name="Subtitle 2"/>
          <p:cNvSpPr>
            <a:spLocks noGrp="1"/>
          </p:cNvSpPr>
          <p:nvPr>
            <p:ph type="subTitle" idx="1"/>
          </p:nvPr>
        </p:nvSpPr>
        <p:spPr/>
        <p:txBody>
          <a:bodyPr/>
          <a:lstStyle/>
          <a:p>
            <a:r>
              <a:rPr lang="en-US" dirty="0" smtClean="0"/>
              <a:t>Cholera outbreak in London  1854</a:t>
            </a:r>
            <a:endParaRPr lang="en-US" dirty="0"/>
          </a:p>
        </p:txBody>
      </p:sp>
    </p:spTree>
    <p:extLst>
      <p:ext uri="{BB962C8B-B14F-4D97-AF65-F5344CB8AC3E}">
        <p14:creationId xmlns:p14="http://schemas.microsoft.com/office/powerpoint/2010/main" val="3422495545"/>
      </p:ext>
    </p:extLst>
  </p:cSld>
  <p:clrMapOvr>
    <a:masterClrMapping/>
  </p:clrMapOvr>
  <p:transition>
    <p:newsflash/>
    <p:sndAc>
      <p:stSnd>
        <p:snd r:embed="rId2" name="whoosh.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fontAlgn="auto" hangingPunct="1">
              <a:spcAft>
                <a:spcPts val="0"/>
              </a:spcAft>
              <a:defRPr/>
            </a:pPr>
            <a:r>
              <a:rPr lang="en-US" altLang="en-US"/>
              <a:t>John</a:t>
            </a:r>
          </a:p>
        </p:txBody>
      </p:sp>
      <p:sp>
        <p:nvSpPr>
          <p:cNvPr id="39939" name="Rectangle 3"/>
          <p:cNvSpPr>
            <a:spLocks noGrp="1" noChangeArrowheads="1"/>
          </p:cNvSpPr>
          <p:nvPr>
            <p:ph type="body" sz="half" idx="1"/>
          </p:nvPr>
        </p:nvSpPr>
        <p:spPr bwMode="auto">
          <a:xfrm>
            <a:off x="457200" y="779463"/>
            <a:ext cx="6096000" cy="4478337"/>
          </a:xfrm>
        </p:spPr>
        <p:txBody>
          <a:bodyPr wrap="square" numCol="1" anchorCtr="0" compatLnSpc="1">
            <a:prstTxWarp prst="textNoShape">
              <a:avLst/>
            </a:prstTxWarp>
          </a:bodyPr>
          <a:lstStyle/>
          <a:p>
            <a:pPr eaLnBrk="1" hangingPunct="1">
              <a:lnSpc>
                <a:spcPct val="90000"/>
              </a:lnSpc>
            </a:pPr>
            <a:r>
              <a:rPr lang="en-US" altLang="en-US" sz="2800" cap="none" smtClean="0">
                <a:latin typeface="Arial Narrow" panose="020B0606020202030204" pitchFamily="34" charset="0"/>
              </a:rPr>
              <a:t>He is a hard-working local dairy farmer who has been asked to bring 200 gallons of red fruit punch.</a:t>
            </a:r>
          </a:p>
          <a:p>
            <a:pPr eaLnBrk="1" hangingPunct="1">
              <a:lnSpc>
                <a:spcPct val="90000"/>
              </a:lnSpc>
            </a:pPr>
            <a:r>
              <a:rPr lang="en-US" altLang="en-US" sz="2800" cap="none" smtClean="0">
                <a:latin typeface="Arial Narrow" panose="020B0606020202030204" pitchFamily="34" charset="0"/>
              </a:rPr>
              <a:t>Lacking anything else to bring the punch in, he uses several of his milk cans. </a:t>
            </a:r>
          </a:p>
          <a:p>
            <a:pPr eaLnBrk="1" hangingPunct="1">
              <a:lnSpc>
                <a:spcPct val="90000"/>
              </a:lnSpc>
            </a:pPr>
            <a:r>
              <a:rPr lang="en-US" altLang="en-US" sz="2800" cap="none" smtClean="0">
                <a:latin typeface="Arial Narrow" panose="020B0606020202030204" pitchFamily="34" charset="0"/>
              </a:rPr>
              <a:t>The milk cans have recently been repaired after several years of use. </a:t>
            </a:r>
          </a:p>
        </p:txBody>
      </p:sp>
      <p:pic>
        <p:nvPicPr>
          <p:cNvPr id="17412" name="Picture 9" descr="j03465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86588" y="4419600"/>
            <a:ext cx="1679575" cy="179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6" descr="j0286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
            <a:ext cx="20478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371600"/>
          </a:xfrm>
        </p:spPr>
        <p:txBody>
          <a:bodyPr/>
          <a:lstStyle/>
          <a:p>
            <a:pPr eaLnBrk="1" fontAlgn="auto" hangingPunct="1">
              <a:spcAft>
                <a:spcPts val="0"/>
              </a:spcAft>
              <a:defRPr/>
            </a:pPr>
            <a:r>
              <a:rPr lang="en-US" altLang="en-US" sz="4000" dirty="0"/>
              <a:t>The Case of the Potluck </a:t>
            </a:r>
            <a:r>
              <a:rPr lang="en-US" altLang="en-US" sz="4000" dirty="0" smtClean="0"/>
              <a:t>Poisoning . . .</a:t>
            </a:r>
            <a:endParaRPr lang="en-US" altLang="en-US" sz="4000" dirty="0"/>
          </a:p>
        </p:txBody>
      </p:sp>
      <p:sp>
        <p:nvSpPr>
          <p:cNvPr id="19459" name="Rectangle 3"/>
          <p:cNvSpPr>
            <a:spLocks noGrp="1" noChangeArrowheads="1"/>
          </p:cNvSpPr>
          <p:nvPr>
            <p:ph type="body" sz="half" idx="1"/>
          </p:nvPr>
        </p:nvSpPr>
        <p:spPr>
          <a:xfrm>
            <a:off x="457200" y="914400"/>
            <a:ext cx="8153400" cy="4572000"/>
          </a:xfrm>
        </p:spPr>
        <p:txBody>
          <a:bodyPr>
            <a:noAutofit/>
          </a:bodyPr>
          <a:lstStyle/>
          <a:p>
            <a:pPr eaLnBrk="1" fontAlgn="auto" hangingPunct="1">
              <a:spcBef>
                <a:spcPts val="1800"/>
              </a:spcBef>
              <a:spcAft>
                <a:spcPts val="0"/>
              </a:spcAft>
              <a:buFont typeface="Wingdings" panose="05000000000000000000" pitchFamily="2" charset="2"/>
              <a:buNone/>
              <a:defRPr/>
            </a:pPr>
            <a:r>
              <a:rPr lang="en-US" altLang="en-US" b="1" dirty="0">
                <a:latin typeface="Arial Narrow" panose="020B0606020202030204" pitchFamily="34" charset="0"/>
              </a:rPr>
              <a:t>It could happen </a:t>
            </a:r>
            <a:r>
              <a:rPr lang="en-US" altLang="en-US" b="1" dirty="0" smtClean="0">
                <a:latin typeface="Arial Narrow" panose="020B0606020202030204" pitchFamily="34" charset="0"/>
              </a:rPr>
              <a:t>anywhere . . .</a:t>
            </a:r>
          </a:p>
          <a:p>
            <a:pPr eaLnBrk="1" fontAlgn="auto" hangingPunct="1">
              <a:lnSpc>
                <a:spcPct val="100000"/>
              </a:lnSpc>
              <a:spcBef>
                <a:spcPts val="600"/>
              </a:spcBef>
              <a:spcAft>
                <a:spcPts val="0"/>
              </a:spcAft>
              <a:defRPr/>
            </a:pPr>
            <a:r>
              <a:rPr lang="en-US" altLang="en-US" sz="2800" cap="none" dirty="0" smtClean="0">
                <a:latin typeface="Arial Narrow" panose="020B0606020202030204" pitchFamily="34" charset="0"/>
              </a:rPr>
              <a:t>On the evening of </a:t>
            </a:r>
            <a:r>
              <a:rPr lang="en-US" altLang="en-US" sz="2800" cap="none" dirty="0">
                <a:latin typeface="Arial Narrow" panose="020B0606020202030204" pitchFamily="34" charset="0"/>
              </a:rPr>
              <a:t>S</a:t>
            </a:r>
            <a:r>
              <a:rPr lang="en-US" altLang="en-US" sz="2800" cap="none" dirty="0" smtClean="0">
                <a:latin typeface="Arial Narrow" panose="020B0606020202030204" pitchFamily="34" charset="0"/>
              </a:rPr>
              <a:t>eptember 23, at approximately 8:30 p.m., </a:t>
            </a:r>
            <a:r>
              <a:rPr lang="en-US" altLang="en-US" sz="2800" cap="none" dirty="0">
                <a:latin typeface="Arial Narrow" panose="020B0606020202030204" pitchFamily="34" charset="0"/>
              </a:rPr>
              <a:t>y</a:t>
            </a:r>
            <a:r>
              <a:rPr lang="en-US" altLang="en-US" sz="2800" cap="none" dirty="0" smtClean="0">
                <a:latin typeface="Arial Narrow" panose="020B0606020202030204" pitchFamily="34" charset="0"/>
              </a:rPr>
              <a:t>our phone rings.  </a:t>
            </a:r>
          </a:p>
          <a:p>
            <a:pPr eaLnBrk="1" fontAlgn="auto" hangingPunct="1">
              <a:lnSpc>
                <a:spcPct val="100000"/>
              </a:lnSpc>
              <a:spcBef>
                <a:spcPts val="600"/>
              </a:spcBef>
              <a:spcAft>
                <a:spcPts val="0"/>
              </a:spcAft>
              <a:defRPr/>
            </a:pPr>
            <a:r>
              <a:rPr lang="en-US" altLang="en-US" sz="2800" cap="none" dirty="0" smtClean="0">
                <a:latin typeface="Arial Narrow" panose="020B0606020202030204" pitchFamily="34" charset="0"/>
              </a:rPr>
              <a:t> A nurse from your local hospital frantically tells you that she has </a:t>
            </a:r>
            <a:r>
              <a:rPr lang="en-US" altLang="en-US" sz="2800" b="1" cap="none" dirty="0" smtClean="0">
                <a:latin typeface="Arial Narrow" panose="020B0606020202030204" pitchFamily="34" charset="0"/>
              </a:rPr>
              <a:t>95 patients</a:t>
            </a:r>
            <a:r>
              <a:rPr lang="en-US" altLang="en-US" sz="2800" cap="none" dirty="0" smtClean="0">
                <a:latin typeface="Arial Narrow" panose="020B0606020202030204" pitchFamily="34" charset="0"/>
              </a:rPr>
              <a:t> who are, as she describes it, “</a:t>
            </a:r>
            <a:r>
              <a:rPr lang="en-US" altLang="en-US" sz="2800" b="1" cap="none" dirty="0" smtClean="0">
                <a:latin typeface="Arial Narrow" panose="020B0606020202030204" pitchFamily="34" charset="0"/>
              </a:rPr>
              <a:t>lying all over the place</a:t>
            </a:r>
            <a:r>
              <a:rPr lang="en-US" altLang="en-US" sz="2800" cap="none" dirty="0" smtClean="0">
                <a:latin typeface="Arial Narrow" panose="020B0606020202030204" pitchFamily="34" charset="0"/>
              </a:rPr>
              <a:t>.”  </a:t>
            </a:r>
          </a:p>
          <a:p>
            <a:pPr eaLnBrk="1" fontAlgn="auto" hangingPunct="1">
              <a:lnSpc>
                <a:spcPct val="100000"/>
              </a:lnSpc>
              <a:spcBef>
                <a:spcPts val="600"/>
              </a:spcBef>
              <a:spcAft>
                <a:spcPts val="0"/>
              </a:spcAft>
              <a:defRPr/>
            </a:pPr>
            <a:r>
              <a:rPr lang="en-US" altLang="en-US" sz="2800" cap="none" dirty="0" smtClean="0">
                <a:latin typeface="Arial Narrow" panose="020B0606020202030204" pitchFamily="34" charset="0"/>
              </a:rPr>
              <a:t>They are </a:t>
            </a:r>
            <a:r>
              <a:rPr lang="en-US" altLang="en-US" sz="2800" b="1" cap="none" dirty="0" smtClean="0">
                <a:latin typeface="Arial Narrow" panose="020B0606020202030204" pitchFamily="34" charset="0"/>
              </a:rPr>
              <a:t>vomiting</a:t>
            </a:r>
            <a:r>
              <a:rPr lang="en-US" altLang="en-US" sz="2800" cap="none" dirty="0" smtClean="0">
                <a:latin typeface="Arial Narrow" panose="020B0606020202030204" pitchFamily="34" charset="0"/>
              </a:rPr>
              <a:t>, they have </a:t>
            </a:r>
            <a:r>
              <a:rPr lang="en-US" altLang="en-US" sz="2800" b="1" cap="none" dirty="0" smtClean="0">
                <a:latin typeface="Arial Narrow" panose="020B0606020202030204" pitchFamily="34" charset="0"/>
              </a:rPr>
              <a:t>diarrhea</a:t>
            </a:r>
            <a:r>
              <a:rPr lang="en-US" altLang="en-US" sz="2800" cap="none" dirty="0" smtClean="0">
                <a:latin typeface="Arial Narrow" panose="020B0606020202030204" pitchFamily="34" charset="0"/>
              </a:rPr>
              <a:t> and some are in such </a:t>
            </a:r>
            <a:r>
              <a:rPr lang="en-US" altLang="en-US" sz="2800" b="1" cap="none" dirty="0" smtClean="0">
                <a:latin typeface="Arial Narrow" panose="020B0606020202030204" pitchFamily="34" charset="0"/>
              </a:rPr>
              <a:t>pain</a:t>
            </a:r>
            <a:r>
              <a:rPr lang="en-US" altLang="en-US" sz="2800" cap="none" dirty="0" smtClean="0">
                <a:latin typeface="Arial Narrow" panose="020B0606020202030204" pitchFamily="34" charset="0"/>
              </a:rPr>
              <a:t> that they won’t even move from the hallways of the hospital or the front lawn of the community center. </a:t>
            </a:r>
            <a:endParaRPr lang="en-US" altLang="en-US" sz="2800" cap="none" dirty="0">
              <a:latin typeface="Arial Narrow" panose="020B0606020202030204" pitchFamily="34" charset="0"/>
            </a:endParaRPr>
          </a:p>
        </p:txBody>
      </p:sp>
    </p:spTree>
  </p:cSld>
  <p:clrMapOvr>
    <a:masterClrMapping/>
  </p:clrMapOvr>
  <p:transition>
    <p:newsflash/>
    <p:sndAc>
      <p:stSnd>
        <p:snd r:embed="rId3"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fontAlgn="auto" hangingPunct="1">
              <a:spcAft>
                <a:spcPts val="0"/>
              </a:spcAft>
              <a:defRPr/>
            </a:pPr>
            <a:r>
              <a:rPr lang="en-US" altLang="en-US" dirty="0" smtClean="0"/>
              <a:t>Data review: </a:t>
            </a:r>
            <a:endParaRPr lang="en-US" altLang="en-US" dirty="0"/>
          </a:p>
        </p:txBody>
      </p:sp>
      <p:sp>
        <p:nvSpPr>
          <p:cNvPr id="20483" name="Rectangle 3"/>
          <p:cNvSpPr>
            <a:spLocks noGrp="1" noChangeArrowheads="1"/>
          </p:cNvSpPr>
          <p:nvPr>
            <p:ph type="body" sz="half" idx="1"/>
          </p:nvPr>
        </p:nvSpPr>
        <p:spPr bwMode="auto">
          <a:xfrm>
            <a:off x="457200" y="1295400"/>
            <a:ext cx="8229600" cy="3962400"/>
          </a:xfrm>
        </p:spPr>
        <p:txBody>
          <a:bodyPr wrap="square" numCol="1" anchorCtr="0" compatLnSpc="1">
            <a:prstTxWarp prst="textNoShape">
              <a:avLst/>
            </a:prstTxWarp>
          </a:bodyPr>
          <a:lstStyle/>
          <a:p>
            <a:pPr eaLnBrk="1" hangingPunct="1">
              <a:lnSpc>
                <a:spcPct val="100000"/>
              </a:lnSpc>
              <a:spcBef>
                <a:spcPts val="600"/>
              </a:spcBef>
            </a:pPr>
            <a:r>
              <a:rPr lang="en-US" altLang="en-US" sz="2800" cap="none" smtClean="0">
                <a:latin typeface="Arial Narrow" panose="020B0606020202030204" pitchFamily="34" charset="0"/>
              </a:rPr>
              <a:t>There was a community potluck dinner, which was attended by some </a:t>
            </a:r>
            <a:r>
              <a:rPr lang="en-US" altLang="en-US" sz="2800" b="1" cap="none" smtClean="0">
                <a:latin typeface="Arial Narrow" panose="020B0606020202030204" pitchFamily="34" charset="0"/>
              </a:rPr>
              <a:t>350 people</a:t>
            </a:r>
            <a:r>
              <a:rPr lang="en-US" altLang="en-US" sz="2800" cap="none" smtClean="0">
                <a:latin typeface="Arial Narrow" panose="020B0606020202030204" pitchFamily="34" charset="0"/>
              </a:rPr>
              <a:t>.  </a:t>
            </a:r>
          </a:p>
          <a:p>
            <a:pPr eaLnBrk="1" hangingPunct="1">
              <a:lnSpc>
                <a:spcPct val="100000"/>
              </a:lnSpc>
              <a:spcBef>
                <a:spcPts val="600"/>
              </a:spcBef>
            </a:pPr>
            <a:r>
              <a:rPr lang="en-US" altLang="en-US" sz="2800" cap="none" smtClean="0">
                <a:latin typeface="Arial Narrow" panose="020B0606020202030204" pitchFamily="34" charset="0"/>
              </a:rPr>
              <a:t>The </a:t>
            </a:r>
            <a:r>
              <a:rPr lang="en-US" altLang="en-US" sz="2800" b="1" cap="none" smtClean="0">
                <a:latin typeface="Arial Narrow" panose="020B0606020202030204" pitchFamily="34" charset="0"/>
              </a:rPr>
              <a:t>dinner</a:t>
            </a:r>
            <a:r>
              <a:rPr lang="en-US" altLang="en-US" sz="2800" cap="none" smtClean="0">
                <a:latin typeface="Arial Narrow" panose="020B0606020202030204" pitchFamily="34" charset="0"/>
              </a:rPr>
              <a:t> began at 8:00 p.m.  </a:t>
            </a:r>
          </a:p>
          <a:p>
            <a:pPr eaLnBrk="1" hangingPunct="1">
              <a:lnSpc>
                <a:spcPct val="100000"/>
              </a:lnSpc>
              <a:spcBef>
                <a:spcPts val="600"/>
              </a:spcBef>
            </a:pPr>
            <a:r>
              <a:rPr lang="en-US" altLang="en-US" sz="2800" cap="none" smtClean="0">
                <a:latin typeface="Arial Narrow" panose="020B0606020202030204" pitchFamily="34" charset="0"/>
              </a:rPr>
              <a:t>The first </a:t>
            </a:r>
            <a:r>
              <a:rPr lang="en-US" altLang="en-US" sz="2800" b="1" cap="none" smtClean="0">
                <a:latin typeface="Arial Narrow" panose="020B0606020202030204" pitchFamily="34" charset="0"/>
              </a:rPr>
              <a:t>sick patients</a:t>
            </a:r>
            <a:r>
              <a:rPr lang="en-US" altLang="en-US" sz="2800" cap="none" smtClean="0">
                <a:latin typeface="Arial Narrow" panose="020B0606020202030204" pitchFamily="34" charset="0"/>
              </a:rPr>
              <a:t> began arriving at the hospital around 8:25 p.m.</a:t>
            </a:r>
          </a:p>
          <a:p>
            <a:pPr eaLnBrk="1" hangingPunct="1">
              <a:lnSpc>
                <a:spcPct val="100000"/>
              </a:lnSpc>
              <a:spcBef>
                <a:spcPts val="600"/>
              </a:spcBef>
            </a:pPr>
            <a:r>
              <a:rPr lang="en-US" altLang="en-US" sz="2800" b="1" cap="none" smtClean="0">
                <a:latin typeface="Arial Narrow" panose="020B0606020202030204" pitchFamily="34" charset="0"/>
              </a:rPr>
              <a:t>It is time to explore 2 occupations to help you solve the case...</a:t>
            </a: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81000"/>
            <a:ext cx="5715000" cy="1371600"/>
          </a:xfrm>
        </p:spPr>
        <p:txBody>
          <a:bodyPr/>
          <a:lstStyle/>
          <a:p>
            <a:pPr eaLnBrk="1" fontAlgn="auto" hangingPunct="1">
              <a:spcAft>
                <a:spcPts val="0"/>
              </a:spcAft>
              <a:defRPr/>
            </a:pPr>
            <a:r>
              <a:rPr lang="en-US" altLang="en-US" sz="4000" dirty="0" smtClean="0"/>
              <a:t>Role switch:</a:t>
            </a:r>
            <a:br>
              <a:rPr lang="en-US" altLang="en-US" sz="4000" dirty="0" smtClean="0"/>
            </a:br>
            <a:r>
              <a:rPr lang="en-US" altLang="en-US" sz="4000" dirty="0" smtClean="0"/>
              <a:t>Hospital admittance </a:t>
            </a:r>
            <a:endParaRPr lang="en-US" altLang="en-US" sz="4000" dirty="0"/>
          </a:p>
        </p:txBody>
      </p:sp>
      <p:sp>
        <p:nvSpPr>
          <p:cNvPr id="22531" name="Rectangle 3"/>
          <p:cNvSpPr>
            <a:spLocks noGrp="1" noChangeArrowheads="1"/>
          </p:cNvSpPr>
          <p:nvPr>
            <p:ph type="body" sz="half" idx="1"/>
          </p:nvPr>
        </p:nvSpPr>
        <p:spPr bwMode="auto">
          <a:xfrm>
            <a:off x="457200" y="609600"/>
            <a:ext cx="6858000" cy="6019800"/>
          </a:xfrm>
        </p:spPr>
        <p:txBody>
          <a:bodyPr wrap="square" numCol="1" anchorCtr="0" compatLnSpc="1">
            <a:prstTxWarp prst="textNoShape">
              <a:avLst/>
            </a:prstTxWarp>
          </a:bodyPr>
          <a:lstStyle/>
          <a:p>
            <a:pPr eaLnBrk="1" hangingPunct="1">
              <a:lnSpc>
                <a:spcPct val="100000"/>
              </a:lnSpc>
              <a:spcBef>
                <a:spcPts val="600"/>
              </a:spcBef>
            </a:pPr>
            <a:r>
              <a:rPr lang="en-US" altLang="en-US" sz="3200" cap="none" smtClean="0">
                <a:latin typeface="Arial Narrow" panose="020B0606020202030204" pitchFamily="34" charset="0"/>
              </a:rPr>
              <a:t>The </a:t>
            </a:r>
            <a:r>
              <a:rPr lang="en-US" altLang="en-US" sz="3200" b="1" cap="none" smtClean="0">
                <a:latin typeface="Arial Narrow" panose="020B0606020202030204" pitchFamily="34" charset="0"/>
              </a:rPr>
              <a:t>admitting clerk</a:t>
            </a:r>
            <a:r>
              <a:rPr lang="en-US" altLang="en-US" sz="3200" cap="none" smtClean="0">
                <a:latin typeface="Arial Narrow" panose="020B0606020202030204" pitchFamily="34" charset="0"/>
              </a:rPr>
              <a:t> of the hospital job duties include: obtaining personal and </a:t>
            </a:r>
            <a:r>
              <a:rPr lang="en-US" altLang="en-US" sz="3200" b="1" cap="none" smtClean="0">
                <a:latin typeface="Arial Narrow" panose="020B0606020202030204" pitchFamily="34" charset="0"/>
              </a:rPr>
              <a:t>medical insurance information</a:t>
            </a:r>
            <a:r>
              <a:rPr lang="en-US" altLang="en-US" sz="3200" cap="none" smtClean="0">
                <a:latin typeface="Arial Narrow" panose="020B0606020202030204" pitchFamily="34" charset="0"/>
              </a:rPr>
              <a:t> from all patients.</a:t>
            </a:r>
          </a:p>
          <a:p>
            <a:pPr eaLnBrk="1" hangingPunct="1">
              <a:lnSpc>
                <a:spcPct val="100000"/>
              </a:lnSpc>
              <a:spcBef>
                <a:spcPts val="600"/>
              </a:spcBef>
            </a:pPr>
            <a:r>
              <a:rPr lang="en-US" altLang="en-US" sz="3200" cap="none" smtClean="0">
                <a:latin typeface="Arial Narrow" panose="020B0606020202030204" pitchFamily="34" charset="0"/>
              </a:rPr>
              <a:t>Family members begin to arrive and you get </a:t>
            </a:r>
            <a:r>
              <a:rPr lang="en-US" altLang="en-US" sz="3200" b="1" cap="none" smtClean="0">
                <a:latin typeface="Arial Narrow" panose="020B0606020202030204" pitchFamily="34" charset="0"/>
              </a:rPr>
              <a:t>information</a:t>
            </a:r>
            <a:r>
              <a:rPr lang="en-US" altLang="en-US" sz="3200" cap="none" smtClean="0">
                <a:latin typeface="Arial Narrow" panose="020B0606020202030204" pitchFamily="34" charset="0"/>
              </a:rPr>
              <a:t> from them. </a:t>
            </a:r>
          </a:p>
        </p:txBody>
      </p:sp>
      <p:pic>
        <p:nvPicPr>
          <p:cNvPr id="22533" name="Picture 5"/>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6019800" y="52388"/>
            <a:ext cx="1724025" cy="1724025"/>
          </a:xfr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3"/>
          </p:nvPr>
        </p:nvSpPr>
        <p:spPr>
          <a:xfrm>
            <a:off x="8610600" y="4038600"/>
            <a:ext cx="76200" cy="1981200"/>
          </a:xfrm>
        </p:spPr>
        <p:txBody>
          <a:bodyPr/>
          <a:lstStyle/>
          <a:p>
            <a:pPr marL="0" indent="0" eaLnBrk="1" fontAlgn="auto" hangingPunct="1">
              <a:spcAft>
                <a:spcPts val="0"/>
              </a:spcAft>
              <a:buFont typeface="Arial" panose="020B0604020202020204" pitchFamily="34" charset="0"/>
              <a:buNone/>
              <a:defRPr/>
            </a:pPr>
            <a:endParaRPr lang="en-US" dirty="0"/>
          </a:p>
        </p:txBody>
      </p:sp>
    </p:spTree>
  </p:cSld>
  <p:clrMapOvr>
    <a:masterClrMapping/>
  </p:clrMapOvr>
  <p:transition>
    <p:newsflash/>
    <p:sndAc>
      <p:stSnd>
        <p:snd r:embed="rId3"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253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33"/>
                                        </p:tgtEl>
                                        <p:attrNameLst>
                                          <p:attrName>style.visibility</p:attrName>
                                        </p:attrNameLst>
                                      </p:cBhvr>
                                      <p:to>
                                        <p:strVal val="visible"/>
                                      </p:to>
                                    </p:set>
                                    <p:anim calcmode="lin" valueType="num">
                                      <p:cBhvr additive="base">
                                        <p:cTn id="17" dur="1000" fill="hold"/>
                                        <p:tgtEl>
                                          <p:spTgt spid="22533"/>
                                        </p:tgtEl>
                                        <p:attrNameLst>
                                          <p:attrName>ppt_x</p:attrName>
                                        </p:attrNameLst>
                                      </p:cBhvr>
                                      <p:tavLst>
                                        <p:tav tm="0">
                                          <p:val>
                                            <p:strVal val="#ppt_x"/>
                                          </p:val>
                                        </p:tav>
                                        <p:tav tm="100000">
                                          <p:val>
                                            <p:strVal val="#ppt_x"/>
                                          </p:val>
                                        </p:tav>
                                      </p:tavLst>
                                    </p:anim>
                                    <p:anim calcmode="lin" valueType="num">
                                      <p:cBhvr additive="base">
                                        <p:cTn id="18" dur="10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en-US" altLang="en-US" dirty="0"/>
              <a:t>Activity </a:t>
            </a:r>
            <a:r>
              <a:rPr lang="en-US" altLang="en-US" dirty="0" smtClean="0"/>
              <a:t>2</a:t>
            </a:r>
            <a:r>
              <a:rPr lang="en-US" altLang="en-US" dirty="0"/>
              <a:t>: Patient Record </a:t>
            </a:r>
          </a:p>
        </p:txBody>
      </p:sp>
      <p:sp>
        <p:nvSpPr>
          <p:cNvPr id="24579" name="Rectangle 3"/>
          <p:cNvSpPr>
            <a:spLocks noGrp="1" noChangeArrowheads="1"/>
          </p:cNvSpPr>
          <p:nvPr>
            <p:ph type="body" sz="half" idx="1"/>
          </p:nvPr>
        </p:nvSpPr>
        <p:spPr bwMode="auto">
          <a:xfrm>
            <a:off x="457200" y="914400"/>
            <a:ext cx="8382000" cy="5105400"/>
          </a:xfrm>
        </p:spPr>
        <p:txBody>
          <a:bodyPr wrap="square" numCol="1" anchorCtr="0" compatLnSpc="1">
            <a:prstTxWarp prst="textNoShape">
              <a:avLst/>
            </a:prstTxWarp>
          </a:bodyPr>
          <a:lstStyle/>
          <a:p>
            <a:pPr eaLnBrk="1" hangingPunct="1">
              <a:lnSpc>
                <a:spcPct val="100000"/>
              </a:lnSpc>
              <a:spcBef>
                <a:spcPts val="600"/>
              </a:spcBef>
            </a:pPr>
            <a:r>
              <a:rPr lang="en-US" altLang="en-US" sz="3000" cap="none" smtClean="0">
                <a:latin typeface="Arial Narrow" panose="020B0606020202030204" pitchFamily="34" charset="0"/>
              </a:rPr>
              <a:t>Get in pairs.</a:t>
            </a:r>
          </a:p>
          <a:p>
            <a:pPr eaLnBrk="1" hangingPunct="1">
              <a:lnSpc>
                <a:spcPct val="100000"/>
              </a:lnSpc>
              <a:spcBef>
                <a:spcPts val="600"/>
              </a:spcBef>
            </a:pPr>
            <a:r>
              <a:rPr lang="en-US" altLang="en-US" sz="3000" cap="none" smtClean="0">
                <a:latin typeface="Arial Narrow" panose="020B0606020202030204" pitchFamily="34" charset="0"/>
              </a:rPr>
              <a:t>You will be the patient and answer the admittance clerk’s questions and then switch.</a:t>
            </a:r>
          </a:p>
          <a:p>
            <a:pPr eaLnBrk="1" hangingPunct="1">
              <a:lnSpc>
                <a:spcPct val="100000"/>
              </a:lnSpc>
              <a:spcBef>
                <a:spcPts val="600"/>
              </a:spcBef>
            </a:pPr>
            <a:r>
              <a:rPr lang="en-US" altLang="en-US" sz="3000" cap="none" smtClean="0">
                <a:latin typeface="Arial Narrow" panose="020B0606020202030204" pitchFamily="34" charset="0"/>
              </a:rPr>
              <a:t>This is an exercise in empathy—how would it feel if you were the patient? How would you want to be treated?</a:t>
            </a:r>
          </a:p>
          <a:p>
            <a:pPr eaLnBrk="1" hangingPunct="1">
              <a:lnSpc>
                <a:spcPct val="100000"/>
              </a:lnSpc>
              <a:spcBef>
                <a:spcPts val="600"/>
              </a:spcBef>
            </a:pPr>
            <a:r>
              <a:rPr lang="en-US" altLang="en-US" sz="3000" cap="none" smtClean="0">
                <a:latin typeface="Arial Narrow" panose="020B0606020202030204" pitchFamily="34" charset="0"/>
              </a:rPr>
              <a:t>You should </a:t>
            </a:r>
            <a:r>
              <a:rPr lang="en-US" altLang="en-US" sz="3000" b="1" cap="none" smtClean="0">
                <a:latin typeface="Arial Narrow" panose="020B0606020202030204" pitchFamily="34" charset="0"/>
              </a:rPr>
              <a:t>make up your information</a:t>
            </a:r>
            <a:r>
              <a:rPr lang="en-US" altLang="en-US" sz="3000" cap="none" smtClean="0">
                <a:latin typeface="Arial Narrow" panose="020B0606020202030204" pitchFamily="34" charset="0"/>
              </a:rPr>
              <a:t> about your age,</a:t>
            </a:r>
            <a:br>
              <a:rPr lang="en-US" altLang="en-US" sz="3000" cap="none" smtClean="0">
                <a:latin typeface="Arial Narrow" panose="020B0606020202030204" pitchFamily="34" charset="0"/>
              </a:rPr>
            </a:br>
            <a:r>
              <a:rPr lang="en-US" altLang="en-US" sz="3000" cap="none" smtClean="0">
                <a:latin typeface="Arial Narrow" panose="020B0606020202030204" pitchFamily="34" charset="0"/>
              </a:rPr>
              <a:t>if you are married, phone number, etc.</a:t>
            </a:r>
          </a:p>
          <a:p>
            <a:pPr algn="ctr" eaLnBrk="1" hangingPunct="1">
              <a:lnSpc>
                <a:spcPct val="90000"/>
              </a:lnSpc>
              <a:buFont typeface="Wingdings" panose="05000000000000000000" pitchFamily="2" charset="2"/>
              <a:buNone/>
            </a:pPr>
            <a:r>
              <a:rPr lang="en-US" altLang="en-US" sz="2800" b="1" cap="none" smtClean="0">
                <a:solidFill>
                  <a:schemeClr val="hlink"/>
                </a:solidFill>
                <a:latin typeface="Arial Narrow" panose="020B0606020202030204" pitchFamily="34" charset="0"/>
              </a:rPr>
              <a:t>Finish this activity before going on to the next slide</a:t>
            </a:r>
            <a:r>
              <a:rPr lang="en-US" altLang="en-US" sz="2800" b="1" cap="none" smtClean="0">
                <a:solidFill>
                  <a:schemeClr val="hlink"/>
                </a:solidFill>
              </a:rPr>
              <a:t>.</a:t>
            </a:r>
          </a:p>
        </p:txBody>
      </p:sp>
    </p:spTree>
  </p:cSld>
  <p:clrMapOvr>
    <a:masterClrMapping/>
  </p:clrMapOvr>
  <p:transition>
    <p:newsflash/>
    <p:sndAc>
      <p:stSnd>
        <p:snd r:embed="rId3"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fontAlgn="auto" hangingPunct="1">
              <a:spcAft>
                <a:spcPts val="0"/>
              </a:spcAft>
              <a:defRPr/>
            </a:pPr>
            <a:r>
              <a:rPr lang="en-US" altLang="en-US" dirty="0" smtClean="0"/>
              <a:t>Back at the scene</a:t>
            </a:r>
            <a:endParaRPr lang="en-US" altLang="en-US" dirty="0"/>
          </a:p>
        </p:txBody>
      </p:sp>
      <p:sp>
        <p:nvSpPr>
          <p:cNvPr id="25603" name="Rectangle 3"/>
          <p:cNvSpPr>
            <a:spLocks noGrp="1" noChangeArrowheads="1"/>
          </p:cNvSpPr>
          <p:nvPr>
            <p:ph type="body" sz="half" idx="1"/>
          </p:nvPr>
        </p:nvSpPr>
        <p:spPr>
          <a:xfrm>
            <a:off x="457200" y="1752600"/>
            <a:ext cx="6553200" cy="4648200"/>
          </a:xfrm>
        </p:spPr>
        <p:txBody>
          <a:bodyPr>
            <a:normAutofit lnSpcReduction="10000"/>
          </a:bodyPr>
          <a:lstStyle/>
          <a:p>
            <a:pPr eaLnBrk="1" fontAlgn="auto" hangingPunct="1">
              <a:lnSpc>
                <a:spcPct val="110000"/>
              </a:lnSpc>
              <a:spcBef>
                <a:spcPts val="600"/>
              </a:spcBef>
              <a:spcAft>
                <a:spcPts val="0"/>
              </a:spcAft>
              <a:defRPr/>
            </a:pPr>
            <a:r>
              <a:rPr lang="en-US" altLang="en-US" sz="2600" cap="none" dirty="0" smtClean="0">
                <a:latin typeface="Arial Narrow" panose="020B0606020202030204" pitchFamily="34" charset="0"/>
              </a:rPr>
              <a:t>In the meantime, 3 environmental health specialists are sent to the picnic to </a:t>
            </a:r>
            <a:r>
              <a:rPr lang="en-US" altLang="en-US" sz="2600" b="1" cap="none" dirty="0" smtClean="0">
                <a:latin typeface="Arial Narrow" panose="020B0606020202030204" pitchFamily="34" charset="0"/>
              </a:rPr>
              <a:t>collect food samples</a:t>
            </a:r>
            <a:r>
              <a:rPr lang="en-US" altLang="en-US" sz="2600" cap="none" dirty="0" smtClean="0">
                <a:latin typeface="Arial Narrow" panose="020B0606020202030204" pitchFamily="34" charset="0"/>
              </a:rPr>
              <a:t>, which are transported to the public health laboratory at the hospital.</a:t>
            </a:r>
          </a:p>
          <a:p>
            <a:pPr eaLnBrk="1" fontAlgn="auto" hangingPunct="1">
              <a:lnSpc>
                <a:spcPct val="110000"/>
              </a:lnSpc>
              <a:spcBef>
                <a:spcPts val="600"/>
              </a:spcBef>
              <a:spcAft>
                <a:spcPts val="0"/>
              </a:spcAft>
              <a:defRPr/>
            </a:pPr>
            <a:r>
              <a:rPr lang="en-US" altLang="en-US" sz="2600" cap="none" dirty="0" smtClean="0">
                <a:latin typeface="Arial Narrow" panose="020B0606020202030204" pitchFamily="34" charset="0"/>
              </a:rPr>
              <a:t>The environmental specialists </a:t>
            </a:r>
            <a:r>
              <a:rPr lang="en-US" altLang="en-US" sz="2600" b="1" cap="none" dirty="0" smtClean="0">
                <a:latin typeface="Arial Narrow" panose="020B0606020202030204" pitchFamily="34" charset="0"/>
              </a:rPr>
              <a:t>collect the containers</a:t>
            </a:r>
            <a:r>
              <a:rPr lang="en-US" altLang="en-US" sz="2600" cap="none" dirty="0" smtClean="0">
                <a:latin typeface="Arial Narrow" panose="020B0606020202030204" pitchFamily="34" charset="0"/>
              </a:rPr>
              <a:t> the food and drinks were served in.</a:t>
            </a:r>
          </a:p>
          <a:p>
            <a:pPr eaLnBrk="1" fontAlgn="auto" hangingPunct="1">
              <a:lnSpc>
                <a:spcPct val="110000"/>
              </a:lnSpc>
              <a:spcBef>
                <a:spcPts val="600"/>
              </a:spcBef>
              <a:spcAft>
                <a:spcPts val="0"/>
              </a:spcAft>
              <a:defRPr/>
            </a:pPr>
            <a:r>
              <a:rPr lang="en-US" altLang="en-US" sz="2600" cap="none" dirty="0" smtClean="0">
                <a:latin typeface="Arial Narrow" panose="020B0606020202030204" pitchFamily="34" charset="0"/>
              </a:rPr>
              <a:t>By early the next morning, several patients are ready to be </a:t>
            </a:r>
            <a:r>
              <a:rPr lang="en-US" altLang="en-US" sz="2600" b="1" cap="none" dirty="0" smtClean="0">
                <a:latin typeface="Arial Narrow" panose="020B0606020202030204" pitchFamily="34" charset="0"/>
              </a:rPr>
              <a:t>interviewed</a:t>
            </a:r>
            <a:r>
              <a:rPr lang="en-US" altLang="en-US" sz="2600" cap="none" dirty="0" smtClean="0">
                <a:latin typeface="Arial Narrow" panose="020B0606020202030204" pitchFamily="34" charset="0"/>
              </a:rPr>
              <a:t>.</a:t>
            </a:r>
          </a:p>
          <a:p>
            <a:pPr eaLnBrk="1" fontAlgn="auto" hangingPunct="1">
              <a:lnSpc>
                <a:spcPct val="110000"/>
              </a:lnSpc>
              <a:spcBef>
                <a:spcPts val="600"/>
              </a:spcBef>
              <a:spcAft>
                <a:spcPts val="0"/>
              </a:spcAft>
              <a:defRPr/>
            </a:pPr>
            <a:r>
              <a:rPr lang="en-US" altLang="en-US" sz="2600" cap="none" dirty="0" smtClean="0">
                <a:latin typeface="Arial Narrow" panose="020B0606020202030204" pitchFamily="34" charset="0"/>
              </a:rPr>
              <a:t>The</a:t>
            </a:r>
            <a:r>
              <a:rPr lang="en-US" altLang="en-US" sz="2600" b="1" cap="none" dirty="0" smtClean="0">
                <a:latin typeface="Arial Narrow" panose="020B0606020202030204" pitchFamily="34" charset="0"/>
              </a:rPr>
              <a:t> epidemiologist</a:t>
            </a:r>
            <a:r>
              <a:rPr lang="en-US" altLang="en-US" sz="2600" cap="none" dirty="0" smtClean="0">
                <a:latin typeface="Arial Narrow" panose="020B0606020202030204" pitchFamily="34" charset="0"/>
              </a:rPr>
              <a:t> interviews people who brought the food and drink.  </a:t>
            </a:r>
          </a:p>
          <a:p>
            <a:pPr eaLnBrk="1" fontAlgn="auto" hangingPunct="1">
              <a:spcAft>
                <a:spcPts val="0"/>
              </a:spcAft>
              <a:defRPr/>
            </a:pPr>
            <a:endParaRPr lang="en-US" altLang="en-US" sz="3200" dirty="0">
              <a:latin typeface="Arial Narrow" panose="020B0606020202030204" pitchFamily="34" charset="0"/>
            </a:endParaRPr>
          </a:p>
          <a:p>
            <a:pPr eaLnBrk="1" fontAlgn="auto" hangingPunct="1">
              <a:spcAft>
                <a:spcPts val="0"/>
              </a:spcAft>
              <a:defRPr/>
            </a:pPr>
            <a:endParaRPr lang="en-US" altLang="en-US" sz="2600" dirty="0">
              <a:latin typeface="Arial Narrow" panose="020B0606020202030204" pitchFamily="34" charset="0"/>
            </a:endParaRPr>
          </a:p>
        </p:txBody>
      </p:sp>
      <p:pic>
        <p:nvPicPr>
          <p:cNvPr id="25605" name="Picture 5" descr="j023903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249863" y="236538"/>
            <a:ext cx="1809750" cy="1192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7" name="Picture 7" descr="wnexwg1o[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6973888" y="4876800"/>
            <a:ext cx="1825625" cy="137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1000" fill="hold"/>
                                        <p:tgtEl>
                                          <p:spTgt spid="25605"/>
                                        </p:tgtEl>
                                        <p:attrNameLst>
                                          <p:attrName>ppt_x</p:attrName>
                                        </p:attrNameLst>
                                      </p:cBhvr>
                                      <p:tavLst>
                                        <p:tav tm="0">
                                          <p:val>
                                            <p:strVal val="#ppt_x"/>
                                          </p:val>
                                        </p:tav>
                                        <p:tav tm="100000">
                                          <p:val>
                                            <p:strVal val="#ppt_x"/>
                                          </p:val>
                                        </p:tav>
                                      </p:tavLst>
                                    </p:anim>
                                    <p:anim calcmode="lin" valueType="num">
                                      <p:cBhvr additive="base">
                                        <p:cTn id="8" dur="1000" fill="hold"/>
                                        <p:tgtEl>
                                          <p:spTgt spid="25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607"/>
                                        </p:tgtEl>
                                        <p:attrNameLst>
                                          <p:attrName>style.visibility</p:attrName>
                                        </p:attrNameLst>
                                      </p:cBhvr>
                                      <p:to>
                                        <p:strVal val="visible"/>
                                      </p:to>
                                    </p:set>
                                    <p:anim calcmode="lin" valueType="num">
                                      <p:cBhvr additive="base">
                                        <p:cTn id="11" dur="1000" fill="hold"/>
                                        <p:tgtEl>
                                          <p:spTgt spid="25607"/>
                                        </p:tgtEl>
                                        <p:attrNameLst>
                                          <p:attrName>ppt_x</p:attrName>
                                        </p:attrNameLst>
                                      </p:cBhvr>
                                      <p:tavLst>
                                        <p:tav tm="0">
                                          <p:val>
                                            <p:strVal val="#ppt_x"/>
                                          </p:val>
                                        </p:tav>
                                        <p:tav tm="100000">
                                          <p:val>
                                            <p:strVal val="#ppt_x"/>
                                          </p:val>
                                        </p:tav>
                                      </p:tavLst>
                                    </p:anim>
                                    <p:anim calcmode="lin" valueType="num">
                                      <p:cBhvr additive="base">
                                        <p:cTn id="12" dur="1000" fill="hold"/>
                                        <p:tgtEl>
                                          <p:spTgt spid="25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fontAlgn="auto" hangingPunct="1">
              <a:spcAft>
                <a:spcPts val="0"/>
              </a:spcAft>
              <a:defRPr/>
            </a:pPr>
            <a:r>
              <a:rPr lang="en-US" altLang="en-US" dirty="0"/>
              <a:t>Activity </a:t>
            </a:r>
            <a:r>
              <a:rPr lang="en-US" altLang="en-US" dirty="0" smtClean="0"/>
              <a:t>3 </a:t>
            </a:r>
            <a:r>
              <a:rPr lang="en-US" altLang="en-US" dirty="0"/>
              <a:t>Epidemiologist Chart</a:t>
            </a:r>
          </a:p>
        </p:txBody>
      </p:sp>
      <p:sp>
        <p:nvSpPr>
          <p:cNvPr id="29699" name="Rectangle 3"/>
          <p:cNvSpPr>
            <a:spLocks noGrp="1" noChangeArrowheads="1"/>
          </p:cNvSpPr>
          <p:nvPr>
            <p:ph type="body" sz="half" idx="1"/>
          </p:nvPr>
        </p:nvSpPr>
        <p:spPr>
          <a:xfrm>
            <a:off x="228600" y="304800"/>
            <a:ext cx="8686800" cy="6172200"/>
          </a:xfrm>
        </p:spPr>
        <p:txBody>
          <a:bodyPr/>
          <a:lstStyle/>
          <a:p>
            <a:pPr marL="463550" eaLnBrk="1" fontAlgn="auto" hangingPunct="1">
              <a:lnSpc>
                <a:spcPct val="100000"/>
              </a:lnSpc>
              <a:spcBef>
                <a:spcPts val="600"/>
              </a:spcBef>
              <a:spcAft>
                <a:spcPts val="0"/>
              </a:spcAft>
              <a:defRPr/>
            </a:pPr>
            <a:r>
              <a:rPr lang="en-US" altLang="en-US" sz="2800" cap="none" dirty="0" smtClean="0">
                <a:latin typeface="Arial Narrow" panose="020B0606020202030204" pitchFamily="34" charset="0"/>
              </a:rPr>
              <a:t>As you </a:t>
            </a:r>
            <a:r>
              <a:rPr lang="en-US" altLang="en-US" sz="2800" b="1" cap="none" dirty="0" smtClean="0">
                <a:latin typeface="Arial Narrow" panose="020B0606020202030204" pitchFamily="34" charset="0"/>
              </a:rPr>
              <a:t>enter “1”</a:t>
            </a:r>
            <a:r>
              <a:rPr lang="en-US" altLang="en-US" sz="2800" cap="none" dirty="0" smtClean="0">
                <a:latin typeface="Arial Narrow" panose="020B0606020202030204" pitchFamily="34" charset="0"/>
              </a:rPr>
              <a:t> for what the 5 people ate, the totals at the bottom of the chart are filled in. </a:t>
            </a:r>
          </a:p>
          <a:p>
            <a:pPr marL="463550" eaLnBrk="1" fontAlgn="auto" hangingPunct="1">
              <a:lnSpc>
                <a:spcPct val="100000"/>
              </a:lnSpc>
              <a:spcBef>
                <a:spcPts val="600"/>
              </a:spcBef>
              <a:spcAft>
                <a:spcPts val="0"/>
              </a:spcAft>
              <a:defRPr/>
            </a:pPr>
            <a:r>
              <a:rPr lang="en-US" altLang="en-US" sz="2800" cap="none" dirty="0" smtClean="0">
                <a:latin typeface="Arial Narrow" panose="020B0606020202030204" pitchFamily="34" charset="0"/>
              </a:rPr>
              <a:t> Calculate the percent of people who got sick based on what they ingested. </a:t>
            </a:r>
          </a:p>
          <a:p>
            <a:pPr algn="ctr" eaLnBrk="1" fontAlgn="auto" hangingPunct="1">
              <a:spcAft>
                <a:spcPts val="0"/>
              </a:spcAft>
              <a:buFont typeface="Wingdings" panose="05000000000000000000" pitchFamily="2" charset="2"/>
              <a:buNone/>
              <a:defRPr/>
            </a:pPr>
            <a:endParaRPr lang="en-US" altLang="en-US" sz="2800" b="1" cap="none" dirty="0" smtClean="0">
              <a:solidFill>
                <a:srgbClr val="C00000"/>
              </a:solidFill>
            </a:endParaRPr>
          </a:p>
          <a:p>
            <a:pPr algn="ctr" eaLnBrk="1" fontAlgn="auto" hangingPunct="1">
              <a:spcAft>
                <a:spcPts val="0"/>
              </a:spcAft>
              <a:buFont typeface="Wingdings" panose="05000000000000000000" pitchFamily="2" charset="2"/>
              <a:buNone/>
              <a:defRPr/>
            </a:pPr>
            <a:r>
              <a:rPr lang="en-US" altLang="en-US" sz="2800" b="1" cap="none" dirty="0" smtClean="0">
                <a:solidFill>
                  <a:srgbClr val="C00000"/>
                </a:solidFill>
              </a:rPr>
              <a:t>Finish this activity before going on to the next slide.</a:t>
            </a:r>
            <a:endParaRPr lang="en-US" altLang="en-US" sz="2800" b="1" cap="none" dirty="0">
              <a:solidFill>
                <a:srgbClr val="C00000"/>
              </a:solidFill>
            </a:endParaRPr>
          </a:p>
        </p:txBody>
      </p:sp>
    </p:spTree>
  </p:cSld>
  <p:clrMapOvr>
    <a:masterClrMapping/>
  </p:clrMapOvr>
  <p:transition>
    <p:newsflash/>
    <p:sndAc>
      <p:stSnd>
        <p:snd r:embed="rId3"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altLang="en-US" sz="4000" dirty="0"/>
              <a:t>There are many reasons why people get sick. </a:t>
            </a:r>
          </a:p>
        </p:txBody>
      </p:sp>
      <p:sp>
        <p:nvSpPr>
          <p:cNvPr id="7171" name="Rectangle 3"/>
          <p:cNvSpPr>
            <a:spLocks noGrp="1" noChangeArrowheads="1"/>
          </p:cNvSpPr>
          <p:nvPr>
            <p:ph type="body" sz="half" idx="1"/>
          </p:nvPr>
        </p:nvSpPr>
        <p:spPr bwMode="auto">
          <a:xfrm>
            <a:off x="457200" y="1524000"/>
            <a:ext cx="8153400" cy="3962400"/>
          </a:xfrm>
        </p:spPr>
        <p:txBody>
          <a:bodyPr wrap="square" numCol="1" anchorCtr="0" compatLnSpc="1">
            <a:prstTxWarp prst="textNoShape">
              <a:avLst/>
            </a:prstTxWarp>
          </a:bodyPr>
          <a:lstStyle/>
          <a:p>
            <a:pPr eaLnBrk="1" hangingPunct="1">
              <a:lnSpc>
                <a:spcPct val="100000"/>
              </a:lnSpc>
              <a:spcBef>
                <a:spcPts val="600"/>
              </a:spcBef>
            </a:pPr>
            <a:r>
              <a:rPr lang="en-US" altLang="en-US" sz="2800" b="1" cap="none" smtClean="0">
                <a:latin typeface="Arial Narrow" panose="020B0606020202030204" pitchFamily="34" charset="0"/>
              </a:rPr>
              <a:t>Viruses and bacteria</a:t>
            </a:r>
            <a:r>
              <a:rPr lang="en-US" altLang="en-US" sz="2800" cap="none" smtClean="0">
                <a:latin typeface="Arial Narrow" panose="020B0606020202030204" pitchFamily="34" charset="0"/>
              </a:rPr>
              <a:t> may cause infections like strep throat and influenza (flu). </a:t>
            </a:r>
          </a:p>
          <a:p>
            <a:pPr eaLnBrk="1" hangingPunct="1">
              <a:lnSpc>
                <a:spcPct val="100000"/>
              </a:lnSpc>
              <a:spcBef>
                <a:spcPts val="600"/>
              </a:spcBef>
            </a:pPr>
            <a:r>
              <a:rPr lang="en-US" altLang="en-US" sz="2800" cap="none" smtClean="0">
                <a:latin typeface="Arial Narrow" panose="020B0606020202030204" pitchFamily="34" charset="0"/>
              </a:rPr>
              <a:t>Some </a:t>
            </a:r>
            <a:r>
              <a:rPr lang="en-US" altLang="en-US" sz="2800" b="1" cap="none" smtClean="0">
                <a:latin typeface="Arial Narrow" panose="020B0606020202030204" pitchFamily="34" charset="0"/>
              </a:rPr>
              <a:t>bacteria and viruses</a:t>
            </a:r>
            <a:r>
              <a:rPr lang="en-US" altLang="en-US" sz="2800" cap="none" smtClean="0">
                <a:latin typeface="Arial Narrow" panose="020B0606020202030204" pitchFamily="34" charset="0"/>
              </a:rPr>
              <a:t> can live in food causing </a:t>
            </a:r>
            <a:r>
              <a:rPr lang="en-US" altLang="en-US" sz="2800" b="1" cap="none" smtClean="0">
                <a:latin typeface="Arial Narrow" panose="020B0606020202030204" pitchFamily="34" charset="0"/>
              </a:rPr>
              <a:t>food-borne illnesses</a:t>
            </a:r>
            <a:r>
              <a:rPr lang="en-US" altLang="en-US" sz="2800" cap="none" smtClean="0">
                <a:latin typeface="Arial Narrow" panose="020B0606020202030204" pitchFamily="34" charset="0"/>
              </a:rPr>
              <a:t> like salmonella and hepatitis A. </a:t>
            </a:r>
          </a:p>
          <a:p>
            <a:pPr eaLnBrk="1" hangingPunct="1">
              <a:lnSpc>
                <a:spcPct val="100000"/>
              </a:lnSpc>
              <a:spcBef>
                <a:spcPts val="600"/>
              </a:spcBef>
            </a:pPr>
            <a:r>
              <a:rPr lang="en-US" altLang="en-US" sz="2800" cap="none" smtClean="0">
                <a:latin typeface="Arial Narrow" panose="020B0606020202030204" pitchFamily="34" charset="0"/>
              </a:rPr>
              <a:t>Exposure to excessive amounts of chemicals or </a:t>
            </a:r>
            <a:r>
              <a:rPr lang="en-US" altLang="en-US" sz="2800" b="1" cap="none" smtClean="0">
                <a:latin typeface="Arial Narrow" panose="020B0606020202030204" pitchFamily="34" charset="0"/>
              </a:rPr>
              <a:t>chemical elements</a:t>
            </a:r>
            <a:r>
              <a:rPr lang="en-US" altLang="en-US" sz="2800" cap="none" smtClean="0">
                <a:latin typeface="Arial Narrow" panose="020B0606020202030204" pitchFamily="34" charset="0"/>
              </a:rPr>
              <a:t> (also called minerals) can cause illness like heavy metal poisoning from lead or cadmium. </a:t>
            </a: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52400"/>
            <a:ext cx="8382000" cy="5334000"/>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3"/>
          <a:stretch>
            <a:fillRect/>
          </a:stretch>
        </p:blipFill>
        <p:spPr>
          <a:xfrm>
            <a:off x="100012" y="14287"/>
            <a:ext cx="8943975" cy="6829425"/>
          </a:xfrm>
          <a:prstGeom prst="rect">
            <a:avLst/>
          </a:prstGeom>
        </p:spPr>
      </p:pic>
    </p:spTree>
    <p:extLst>
      <p:ext uri="{BB962C8B-B14F-4D97-AF65-F5344CB8AC3E}">
        <p14:creationId xmlns:p14="http://schemas.microsoft.com/office/powerpoint/2010/main" val="3240285898"/>
      </p:ext>
    </p:extLst>
  </p:cSld>
  <p:clrMapOvr>
    <a:masterClrMapping/>
  </p:clrMapOvr>
  <p:transition>
    <p:newsflash/>
    <p:sndAc>
      <p:stSnd>
        <p:snd r:embed="rId2" name="whoosh.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a:t>Activity </a:t>
            </a:r>
            <a:r>
              <a:rPr lang="en-US" altLang="en-US" dirty="0" smtClean="0"/>
              <a:t>4</a:t>
            </a:r>
            <a:r>
              <a:rPr lang="en-US" altLang="en-US" dirty="0"/>
              <a:t>: Classify Illnesses</a:t>
            </a:r>
          </a:p>
        </p:txBody>
      </p:sp>
      <p:sp>
        <p:nvSpPr>
          <p:cNvPr id="8195" name="Rectangle 3"/>
          <p:cNvSpPr>
            <a:spLocks noGrp="1" noChangeArrowheads="1"/>
          </p:cNvSpPr>
          <p:nvPr>
            <p:ph type="body" sz="half" idx="1"/>
          </p:nvPr>
        </p:nvSpPr>
        <p:spPr bwMode="auto">
          <a:xfrm>
            <a:off x="457200" y="1143000"/>
            <a:ext cx="8382000" cy="4572000"/>
          </a:xfrm>
        </p:spPr>
        <p:txBody>
          <a:bodyPr wrap="square" numCol="1" anchorCtr="0" compatLnSpc="1">
            <a:prstTxWarp prst="textNoShape">
              <a:avLst/>
            </a:prstTxWarp>
          </a:bodyPr>
          <a:lstStyle/>
          <a:p>
            <a:pPr eaLnBrk="1" hangingPunct="1">
              <a:lnSpc>
                <a:spcPct val="90000"/>
              </a:lnSpc>
            </a:pPr>
            <a:r>
              <a:rPr lang="en-US" altLang="en-US" sz="3200" cap="none" smtClean="0">
                <a:latin typeface="Arial Narrow" panose="020B0606020202030204" pitchFamily="34" charset="0"/>
              </a:rPr>
              <a:t>Record the </a:t>
            </a:r>
            <a:r>
              <a:rPr lang="en-US" altLang="en-US" sz="3200" b="1" cap="none" smtClean="0">
                <a:latin typeface="Arial Narrow" panose="020B0606020202030204" pitchFamily="34" charset="0"/>
              </a:rPr>
              <a:t>cause</a:t>
            </a:r>
            <a:r>
              <a:rPr lang="en-US" altLang="en-US" sz="3200" cap="none" smtClean="0">
                <a:latin typeface="Arial Narrow" panose="020B0606020202030204" pitchFamily="34" charset="0"/>
              </a:rPr>
              <a:t> of each illness.</a:t>
            </a:r>
          </a:p>
          <a:p>
            <a:pPr eaLnBrk="1" hangingPunct="1">
              <a:lnSpc>
                <a:spcPct val="90000"/>
              </a:lnSpc>
            </a:pPr>
            <a:r>
              <a:rPr lang="en-US" altLang="en-US" sz="3200" cap="none" smtClean="0">
                <a:latin typeface="Arial Narrow" panose="020B0606020202030204" pitchFamily="34" charset="0"/>
              </a:rPr>
              <a:t>Record the </a:t>
            </a:r>
            <a:r>
              <a:rPr lang="en-US" altLang="en-US" sz="3200" b="1" cap="none" smtClean="0">
                <a:latin typeface="Arial Narrow" panose="020B0606020202030204" pitchFamily="34" charset="0"/>
              </a:rPr>
              <a:t>time</a:t>
            </a:r>
            <a:r>
              <a:rPr lang="en-US" altLang="en-US" sz="3200" cap="none" smtClean="0">
                <a:latin typeface="Arial Narrow" panose="020B0606020202030204" pitchFamily="34" charset="0"/>
              </a:rPr>
              <a:t> it takes to get sick. </a:t>
            </a:r>
          </a:p>
          <a:p>
            <a:pPr eaLnBrk="1" hangingPunct="1">
              <a:lnSpc>
                <a:spcPct val="90000"/>
              </a:lnSpc>
            </a:pPr>
            <a:r>
              <a:rPr lang="en-US" altLang="en-US" sz="3200" cap="none" smtClean="0">
                <a:latin typeface="Arial Narrow" panose="020B0606020202030204" pitchFamily="34" charset="0"/>
              </a:rPr>
              <a:t>Record what </a:t>
            </a:r>
            <a:r>
              <a:rPr lang="en-US" altLang="en-US" sz="3200" b="1" cap="none" smtClean="0">
                <a:latin typeface="Arial Narrow" panose="020B0606020202030204" pitchFamily="34" charset="0"/>
              </a:rPr>
              <a:t>happens</a:t>
            </a:r>
            <a:r>
              <a:rPr lang="en-US" altLang="en-US" sz="3200" cap="none" smtClean="0">
                <a:latin typeface="Arial Narrow" panose="020B0606020202030204" pitchFamily="34" charset="0"/>
              </a:rPr>
              <a:t> to the patient.</a:t>
            </a:r>
          </a:p>
          <a:p>
            <a:pPr eaLnBrk="1" hangingPunct="1">
              <a:lnSpc>
                <a:spcPct val="90000"/>
              </a:lnSpc>
            </a:pPr>
            <a:r>
              <a:rPr lang="en-US" altLang="en-US" sz="3200" cap="none" smtClean="0">
                <a:latin typeface="Arial Narrow" panose="020B0606020202030204" pitchFamily="34" charset="0"/>
              </a:rPr>
              <a:t>This information will help you </a:t>
            </a:r>
            <a:r>
              <a:rPr lang="en-US" altLang="en-US" sz="3200" b="1" cap="none" smtClean="0">
                <a:latin typeface="Arial Narrow" panose="020B0606020202030204" pitchFamily="34" charset="0"/>
              </a:rPr>
              <a:t>solve</a:t>
            </a:r>
            <a:r>
              <a:rPr lang="en-US" altLang="en-US" sz="3200" cap="none" smtClean="0">
                <a:latin typeface="Arial Narrow" panose="020B0606020202030204" pitchFamily="34" charset="0"/>
              </a:rPr>
              <a:t> the case.</a:t>
            </a: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0"/>
            <a:ext cx="7797800" cy="1152525"/>
          </a:xfrm>
        </p:spPr>
        <p:txBody>
          <a:bodyPr/>
          <a:lstStyle/>
          <a:p>
            <a:pPr algn="ctr"/>
            <a:r>
              <a:rPr lang="en-US" dirty="0" smtClean="0"/>
              <a:t>Disease Detectives</a:t>
            </a:r>
            <a:endParaRPr lang="en-US" dirty="0"/>
          </a:p>
        </p:txBody>
      </p:sp>
      <p:pic>
        <p:nvPicPr>
          <p:cNvPr id="6" name="8HS_ResDiseaseDetectives">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174750" y="1148406"/>
            <a:ext cx="6477000" cy="4222751"/>
          </a:xfrm>
        </p:spPr>
      </p:pic>
    </p:spTree>
    <p:extLst>
      <p:ext uri="{BB962C8B-B14F-4D97-AF65-F5344CB8AC3E}">
        <p14:creationId xmlns:p14="http://schemas.microsoft.com/office/powerpoint/2010/main" val="1731781696"/>
      </p:ext>
    </p:extLst>
  </p:cSld>
  <p:clrMapOvr>
    <a:masterClrMapping/>
  </p:clrMapOvr>
  <p:transition>
    <p:newsflash/>
    <p:sndAc>
      <p:stSnd>
        <p:snd r:embed="rId4" name="whoosh.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a:t>Influenza (Flu)</a:t>
            </a:r>
          </a:p>
        </p:txBody>
      </p:sp>
      <p:sp>
        <p:nvSpPr>
          <p:cNvPr id="9219" name="Rectangle 3"/>
          <p:cNvSpPr>
            <a:spLocks noGrp="1" noChangeArrowheads="1"/>
          </p:cNvSpPr>
          <p:nvPr>
            <p:ph type="body" sz="half" idx="1"/>
          </p:nvPr>
        </p:nvSpPr>
        <p:spPr bwMode="auto">
          <a:xfrm>
            <a:off x="457200" y="381000"/>
            <a:ext cx="7620000" cy="5867400"/>
          </a:xfrm>
        </p:spPr>
        <p:txBody>
          <a:bodyPr wrap="square" numCol="1" anchorCtr="0" compatLnSpc="1">
            <a:prstTxWarp prst="textNoShape">
              <a:avLst/>
            </a:prstTxWarp>
          </a:bodyPr>
          <a:lstStyle/>
          <a:p>
            <a:pPr eaLnBrk="1" hangingPunct="1">
              <a:lnSpc>
                <a:spcPct val="100000"/>
              </a:lnSpc>
              <a:spcBef>
                <a:spcPct val="0"/>
              </a:spcBef>
            </a:pPr>
            <a:r>
              <a:rPr lang="en-US" altLang="en-US" sz="2600" cap="none" smtClean="0">
                <a:latin typeface="Arial Narrow" panose="020B0606020202030204" pitchFamily="34" charset="0"/>
              </a:rPr>
              <a:t>Cause of the illness: this is an extremely contagious infection caused by a </a:t>
            </a:r>
            <a:r>
              <a:rPr lang="en-US" altLang="en-US" sz="2600" b="1" cap="none" smtClean="0">
                <a:latin typeface="Arial Narrow" panose="020B0606020202030204" pitchFamily="34" charset="0"/>
              </a:rPr>
              <a:t>virus</a:t>
            </a:r>
            <a:r>
              <a:rPr lang="en-US" altLang="en-US" sz="2600" cap="none" smtClean="0">
                <a:latin typeface="Arial Narrow" panose="020B0606020202030204" pitchFamily="34" charset="0"/>
              </a:rPr>
              <a:t>.  </a:t>
            </a:r>
          </a:p>
          <a:p>
            <a:pPr eaLnBrk="1" hangingPunct="1">
              <a:lnSpc>
                <a:spcPct val="100000"/>
              </a:lnSpc>
              <a:spcBef>
                <a:spcPct val="0"/>
              </a:spcBef>
            </a:pPr>
            <a:r>
              <a:rPr lang="en-US" altLang="en-US" sz="2600" cap="none" smtClean="0">
                <a:latin typeface="Arial Narrow" panose="020B0606020202030204" pitchFamily="34" charset="0"/>
              </a:rPr>
              <a:t>It attacks the nose, throat, and lungs.  </a:t>
            </a:r>
          </a:p>
          <a:p>
            <a:pPr eaLnBrk="1" hangingPunct="1">
              <a:lnSpc>
                <a:spcPct val="100000"/>
              </a:lnSpc>
              <a:spcBef>
                <a:spcPct val="0"/>
              </a:spcBef>
            </a:pPr>
            <a:r>
              <a:rPr lang="en-US" altLang="en-US" sz="2600" cap="none" smtClean="0">
                <a:latin typeface="Arial Narrow" panose="020B0606020202030204" pitchFamily="34" charset="0"/>
              </a:rPr>
              <a:t>Time for symptoms to occur: is short and the symptoms come on </a:t>
            </a:r>
            <a:r>
              <a:rPr lang="en-US" altLang="en-US" sz="2600" b="1" cap="none" smtClean="0">
                <a:latin typeface="Arial Narrow" panose="020B0606020202030204" pitchFamily="34" charset="0"/>
              </a:rPr>
              <a:t>quickly</a:t>
            </a:r>
            <a:r>
              <a:rPr lang="en-US" altLang="en-US" sz="2600" cap="none" smtClean="0">
                <a:latin typeface="Arial Narrow" panose="020B0606020202030204" pitchFamily="34" charset="0"/>
              </a:rPr>
              <a:t>.</a:t>
            </a:r>
          </a:p>
          <a:p>
            <a:pPr eaLnBrk="1" hangingPunct="1">
              <a:lnSpc>
                <a:spcPct val="100000"/>
              </a:lnSpc>
              <a:spcBef>
                <a:spcPct val="0"/>
              </a:spcBef>
            </a:pPr>
            <a:r>
              <a:rPr lang="en-US" altLang="en-US" sz="2600" cap="none" smtClean="0">
                <a:latin typeface="Arial Narrow" panose="020B0606020202030204" pitchFamily="34" charset="0"/>
              </a:rPr>
              <a:t>Symptoms are: </a:t>
            </a:r>
            <a:r>
              <a:rPr lang="en-US" altLang="en-US" sz="2600" b="1" cap="none" smtClean="0">
                <a:latin typeface="Arial Narrow" panose="020B0606020202030204" pitchFamily="34" charset="0"/>
              </a:rPr>
              <a:t>fever, headache, fatigue</a:t>
            </a:r>
            <a:r>
              <a:rPr lang="en-US" altLang="en-US" sz="2600" cap="none" smtClean="0">
                <a:latin typeface="Arial Narrow" panose="020B0606020202030204" pitchFamily="34" charset="0"/>
              </a:rPr>
              <a:t>, dry cough, sore throat, congested nose, and body aches.  </a:t>
            </a:r>
          </a:p>
          <a:p>
            <a:pPr eaLnBrk="1" hangingPunct="1">
              <a:lnSpc>
                <a:spcPct val="100000"/>
              </a:lnSpc>
              <a:spcBef>
                <a:spcPct val="0"/>
              </a:spcBef>
            </a:pPr>
            <a:r>
              <a:rPr lang="en-US" altLang="en-US" sz="2600" cap="none" smtClean="0">
                <a:latin typeface="Arial Narrow" panose="020B0606020202030204" pitchFamily="34" charset="0"/>
              </a:rPr>
              <a:t>Most people will recover in </a:t>
            </a:r>
            <a:r>
              <a:rPr lang="en-US" altLang="en-US" sz="2600" b="1" cap="none" smtClean="0">
                <a:latin typeface="Arial Narrow" panose="020B0606020202030204" pitchFamily="34" charset="0"/>
              </a:rPr>
              <a:t>one to two weeks</a:t>
            </a:r>
            <a:r>
              <a:rPr lang="en-US" altLang="en-US" sz="2600" cap="none" smtClean="0">
                <a:latin typeface="Arial Narrow" panose="020B0606020202030204" pitchFamily="34" charset="0"/>
              </a:rPr>
              <a:t>, but a few people will progress to pneumonia and other complications including death. An average of</a:t>
            </a:r>
            <a:br>
              <a:rPr lang="en-US" altLang="en-US" sz="2600" cap="none" smtClean="0">
                <a:latin typeface="Arial Narrow" panose="020B0606020202030204" pitchFamily="34" charset="0"/>
              </a:rPr>
            </a:br>
            <a:r>
              <a:rPr lang="en-US" altLang="en-US" sz="2600" cap="none" smtClean="0">
                <a:latin typeface="Arial Narrow" panose="020B0606020202030204" pitchFamily="34" charset="0"/>
              </a:rPr>
              <a:t>35,000 American’s die annually from influenza.</a:t>
            </a:r>
            <a:r>
              <a:rPr lang="en-US" altLang="en-US" sz="2600" b="1" cap="none" smtClean="0">
                <a:latin typeface="Arial Narrow" panose="020B0606020202030204" pitchFamily="34" charset="0"/>
              </a:rPr>
              <a:t> </a:t>
            </a:r>
          </a:p>
        </p:txBody>
      </p:sp>
      <p:pic>
        <p:nvPicPr>
          <p:cNvPr id="30724" name="Picture 5" descr="j0345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0"/>
            <a:ext cx="163671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p:cTn id="13"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2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p:cTn id="19"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21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p:cTn id="25" dur="5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21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p:cTn id="31" dur="5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21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a:t>Hepatitis A </a:t>
            </a:r>
          </a:p>
        </p:txBody>
      </p:sp>
      <p:sp>
        <p:nvSpPr>
          <p:cNvPr id="10243" name="Rectangle 3"/>
          <p:cNvSpPr>
            <a:spLocks noGrp="1" noChangeArrowheads="1"/>
          </p:cNvSpPr>
          <p:nvPr>
            <p:ph type="body" sz="half" idx="1"/>
          </p:nvPr>
        </p:nvSpPr>
        <p:spPr bwMode="auto">
          <a:xfrm>
            <a:off x="457200" y="1295400"/>
            <a:ext cx="7086600" cy="4572000"/>
          </a:xfrm>
        </p:spPr>
        <p:txBody>
          <a:bodyPr wrap="square" numCol="1" anchorCtr="0" compatLnSpc="1">
            <a:prstTxWarp prst="textNoShape">
              <a:avLst/>
            </a:prstTxWarp>
            <a:normAutofit lnSpcReduction="10000"/>
          </a:bodyPr>
          <a:lstStyle/>
          <a:p>
            <a:pPr eaLnBrk="1" hangingPunct="1">
              <a:lnSpc>
                <a:spcPct val="80000"/>
              </a:lnSpc>
            </a:pPr>
            <a:r>
              <a:rPr lang="en-US" altLang="en-US" sz="2600" cap="none" smtClean="0">
                <a:latin typeface="Arial Narrow" panose="020B0606020202030204" pitchFamily="34" charset="0"/>
              </a:rPr>
              <a:t>Cause of the illness: is a viral infection that causes liver damage.   </a:t>
            </a:r>
          </a:p>
          <a:p>
            <a:pPr eaLnBrk="1" hangingPunct="1">
              <a:lnSpc>
                <a:spcPct val="80000"/>
              </a:lnSpc>
            </a:pPr>
            <a:r>
              <a:rPr lang="en-US" altLang="en-US" sz="2600" cap="none" smtClean="0">
                <a:latin typeface="Arial Narrow" panose="020B0606020202030204" pitchFamily="34" charset="0"/>
              </a:rPr>
              <a:t>This particular </a:t>
            </a:r>
            <a:r>
              <a:rPr lang="en-US" altLang="en-US" sz="2600" b="1" cap="none" smtClean="0">
                <a:latin typeface="Arial Narrow" panose="020B0606020202030204" pitchFamily="34" charset="0"/>
              </a:rPr>
              <a:t>virus</a:t>
            </a:r>
            <a:r>
              <a:rPr lang="en-US" altLang="en-US" sz="2600" cap="none" smtClean="0">
                <a:latin typeface="Arial Narrow" panose="020B0606020202030204" pitchFamily="34" charset="0"/>
              </a:rPr>
              <a:t> is transmitted by </a:t>
            </a:r>
            <a:r>
              <a:rPr lang="en-US" altLang="en-US" sz="2600" b="1" cap="none" smtClean="0">
                <a:latin typeface="Arial Narrow" panose="020B0606020202030204" pitchFamily="34" charset="0"/>
              </a:rPr>
              <a:t>food or water</a:t>
            </a:r>
            <a:r>
              <a:rPr lang="en-US" altLang="en-US" sz="2600" cap="none" smtClean="0">
                <a:latin typeface="Arial Narrow" panose="020B0606020202030204" pitchFamily="34" charset="0"/>
              </a:rPr>
              <a:t> that has been </a:t>
            </a:r>
            <a:r>
              <a:rPr lang="en-US" altLang="en-US" sz="2600" b="1" cap="none" smtClean="0">
                <a:latin typeface="Arial Narrow" panose="020B0606020202030204" pitchFamily="34" charset="0"/>
              </a:rPr>
              <a:t>contaminated with feces</a:t>
            </a:r>
            <a:r>
              <a:rPr lang="en-US" altLang="en-US" sz="2600" cap="none" smtClean="0">
                <a:latin typeface="Arial Narrow" panose="020B0606020202030204" pitchFamily="34" charset="0"/>
              </a:rPr>
              <a:t> from an infected person. </a:t>
            </a:r>
          </a:p>
          <a:p>
            <a:pPr eaLnBrk="1" hangingPunct="1">
              <a:lnSpc>
                <a:spcPct val="80000"/>
              </a:lnSpc>
            </a:pPr>
            <a:r>
              <a:rPr lang="en-US" altLang="en-US" sz="2600" cap="none" smtClean="0">
                <a:latin typeface="Arial Narrow" panose="020B0606020202030204" pitchFamily="34" charset="0"/>
              </a:rPr>
              <a:t>This obviously means you should </a:t>
            </a:r>
            <a:r>
              <a:rPr lang="en-US" altLang="en-US" sz="2600" b="1" cap="none" smtClean="0">
                <a:latin typeface="Arial Narrow" panose="020B0606020202030204" pitchFamily="34" charset="0"/>
              </a:rPr>
              <a:t>always wash your hands after going to the bathroom and before handling food</a:t>
            </a:r>
            <a:r>
              <a:rPr lang="en-US" altLang="en-US" sz="2600" cap="none" smtClean="0">
                <a:latin typeface="Arial Narrow" panose="020B0606020202030204" pitchFamily="34" charset="0"/>
              </a:rPr>
              <a:t>. </a:t>
            </a:r>
          </a:p>
          <a:p>
            <a:pPr eaLnBrk="1" hangingPunct="1">
              <a:lnSpc>
                <a:spcPct val="80000"/>
              </a:lnSpc>
            </a:pPr>
            <a:r>
              <a:rPr lang="en-US" altLang="en-US" sz="2600" cap="none" smtClean="0">
                <a:latin typeface="Arial Narrow" panose="020B0606020202030204" pitchFamily="34" charset="0"/>
              </a:rPr>
              <a:t>Time for symptoms to occur: is within </a:t>
            </a:r>
            <a:r>
              <a:rPr lang="en-US" altLang="en-US" sz="2600" b="1" cap="none" smtClean="0">
                <a:latin typeface="Arial Narrow" panose="020B0606020202030204" pitchFamily="34" charset="0"/>
              </a:rPr>
              <a:t>2 to 4 weeks.</a:t>
            </a:r>
          </a:p>
          <a:p>
            <a:pPr eaLnBrk="1" hangingPunct="1">
              <a:lnSpc>
                <a:spcPct val="80000"/>
              </a:lnSpc>
            </a:pPr>
            <a:r>
              <a:rPr lang="en-US" altLang="en-US" sz="2600" cap="none" smtClean="0">
                <a:latin typeface="Arial Narrow" panose="020B0606020202030204" pitchFamily="34" charset="0"/>
              </a:rPr>
              <a:t>The symptoms include jaundice (yellow skin and</a:t>
            </a:r>
            <a:br>
              <a:rPr lang="en-US" altLang="en-US" sz="2600" cap="none" smtClean="0">
                <a:latin typeface="Arial Narrow" panose="020B0606020202030204" pitchFamily="34" charset="0"/>
              </a:rPr>
            </a:br>
            <a:r>
              <a:rPr lang="en-US" altLang="en-US" sz="2600" cap="none" smtClean="0">
                <a:latin typeface="Arial Narrow" panose="020B0606020202030204" pitchFamily="34" charset="0"/>
              </a:rPr>
              <a:t>eyes), fatigue, </a:t>
            </a:r>
            <a:r>
              <a:rPr lang="en-US" altLang="en-US" sz="2600" b="1" cap="none" smtClean="0">
                <a:latin typeface="Arial Narrow" panose="020B0606020202030204" pitchFamily="34" charset="0"/>
              </a:rPr>
              <a:t>abdominal pain</a:t>
            </a:r>
            <a:r>
              <a:rPr lang="en-US" altLang="en-US" sz="2600" cap="none" smtClean="0">
                <a:latin typeface="Arial Narrow" panose="020B0606020202030204" pitchFamily="34" charset="0"/>
              </a:rPr>
              <a:t>, loss of appetite, </a:t>
            </a:r>
            <a:r>
              <a:rPr lang="en-US" altLang="en-US" sz="2600" b="1" cap="none" smtClean="0">
                <a:latin typeface="Arial Narrow" panose="020B0606020202030204" pitchFamily="34" charset="0"/>
              </a:rPr>
              <a:t>nausea</a:t>
            </a:r>
            <a:r>
              <a:rPr lang="en-US" altLang="en-US" sz="2600" cap="none" smtClean="0">
                <a:latin typeface="Arial Narrow" panose="020B0606020202030204" pitchFamily="34" charset="0"/>
              </a:rPr>
              <a:t>, and </a:t>
            </a:r>
            <a:r>
              <a:rPr lang="en-US" altLang="en-US" sz="2600" b="1" cap="none" smtClean="0">
                <a:latin typeface="Arial Narrow" panose="020B0606020202030204" pitchFamily="34" charset="0"/>
              </a:rPr>
              <a:t>vomiting</a:t>
            </a:r>
            <a:r>
              <a:rPr lang="en-US" altLang="en-US" sz="2600" cap="none" smtClean="0">
                <a:latin typeface="Arial Narrow" panose="020B0606020202030204" pitchFamily="34" charset="0"/>
              </a:rPr>
              <a:t>.  </a:t>
            </a:r>
          </a:p>
          <a:p>
            <a:pPr eaLnBrk="1" hangingPunct="1">
              <a:lnSpc>
                <a:spcPct val="80000"/>
              </a:lnSpc>
            </a:pPr>
            <a:r>
              <a:rPr lang="en-US" altLang="en-US" sz="2600" cap="none" smtClean="0">
                <a:solidFill>
                  <a:schemeClr val="bg1"/>
                </a:solidFill>
                <a:latin typeface="Arial Narrow" panose="020B0606020202030204" pitchFamily="34" charset="0"/>
              </a:rPr>
              <a:t>There is </a:t>
            </a:r>
            <a:r>
              <a:rPr lang="en-US" altLang="en-US" sz="2600" b="1" cap="none" smtClean="0">
                <a:solidFill>
                  <a:schemeClr val="bg1"/>
                </a:solidFill>
                <a:latin typeface="Arial Narrow" panose="020B0606020202030204" pitchFamily="34" charset="0"/>
              </a:rPr>
              <a:t>no treatment</a:t>
            </a:r>
            <a:r>
              <a:rPr lang="en-US" altLang="en-US" sz="2600" cap="none" smtClean="0">
                <a:solidFill>
                  <a:schemeClr val="bg1"/>
                </a:solidFill>
                <a:latin typeface="Arial Narrow" panose="020B0606020202030204" pitchFamily="34" charset="0"/>
              </a:rPr>
              <a:t> for hepatitis A</a:t>
            </a:r>
            <a:r>
              <a:rPr lang="en-US" altLang="en-US" sz="2600" cap="none" smtClean="0">
                <a:latin typeface="Arial Narrow" panose="020B0606020202030204" pitchFamily="34" charset="0"/>
              </a:rPr>
              <a:t>.  </a:t>
            </a:r>
          </a:p>
        </p:txBody>
      </p:sp>
      <p:pic>
        <p:nvPicPr>
          <p:cNvPr id="31748" name="Picture 5" descr="j0345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088" y="4487863"/>
            <a:ext cx="1636712"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p:cTn id="13"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p:cTn id="19"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p:cTn id="25" dur="5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p:cTn id="31"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p:cTn id="37" dur="500" fill="hold"/>
                                        <p:tgtEl>
                                          <p:spTgt spid="1024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24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dirty="0"/>
              <a:t>Salmonella </a:t>
            </a:r>
          </a:p>
        </p:txBody>
      </p:sp>
      <p:sp>
        <p:nvSpPr>
          <p:cNvPr id="11267" name="Rectangle 3"/>
          <p:cNvSpPr>
            <a:spLocks noGrp="1" noChangeArrowheads="1"/>
          </p:cNvSpPr>
          <p:nvPr>
            <p:ph type="body" sz="half" idx="1"/>
          </p:nvPr>
        </p:nvSpPr>
        <p:spPr bwMode="auto">
          <a:xfrm>
            <a:off x="457200" y="1524000"/>
            <a:ext cx="7010400" cy="4114800"/>
          </a:xfrm>
        </p:spPr>
        <p:txBody>
          <a:bodyPr wrap="square" numCol="1" anchorCtr="0" compatLnSpc="1">
            <a:prstTxWarp prst="textNoShape">
              <a:avLst/>
            </a:prstTxWarp>
            <a:normAutofit lnSpcReduction="10000"/>
          </a:bodyPr>
          <a:lstStyle/>
          <a:p>
            <a:pPr eaLnBrk="1" hangingPunct="1">
              <a:lnSpc>
                <a:spcPct val="80000"/>
              </a:lnSpc>
            </a:pPr>
            <a:r>
              <a:rPr lang="en-US" altLang="en-US" sz="2800" cap="none" smtClean="0">
                <a:latin typeface="Arial Narrow" panose="020B0606020202030204" pitchFamily="34" charset="0"/>
              </a:rPr>
              <a:t>Cause of the illness: this is a </a:t>
            </a:r>
            <a:r>
              <a:rPr lang="en-US" altLang="en-US" sz="2800" b="1" cap="none" smtClean="0">
                <a:latin typeface="Arial Narrow" panose="020B0606020202030204" pitchFamily="34" charset="0"/>
              </a:rPr>
              <a:t>bacterial infection</a:t>
            </a:r>
            <a:r>
              <a:rPr lang="en-US" altLang="en-US" sz="2800" cap="none" smtClean="0">
                <a:latin typeface="Arial Narrow" panose="020B0606020202030204" pitchFamily="34" charset="0"/>
              </a:rPr>
              <a:t> that may occur after eating </a:t>
            </a:r>
            <a:r>
              <a:rPr lang="en-US" altLang="en-US" sz="2800" b="1" cap="none" smtClean="0">
                <a:latin typeface="Arial Narrow" panose="020B0606020202030204" pitchFamily="34" charset="0"/>
              </a:rPr>
              <a:t>contaminated food</a:t>
            </a:r>
            <a:r>
              <a:rPr lang="en-US" altLang="en-US" sz="2800" cap="none" smtClean="0">
                <a:latin typeface="Arial Narrow" panose="020B0606020202030204" pitchFamily="34" charset="0"/>
              </a:rPr>
              <a:t> such as raw chicken or raw eggs.   </a:t>
            </a:r>
          </a:p>
          <a:p>
            <a:pPr eaLnBrk="1" hangingPunct="1">
              <a:lnSpc>
                <a:spcPct val="80000"/>
              </a:lnSpc>
            </a:pPr>
            <a:r>
              <a:rPr lang="en-US" altLang="en-US" sz="2800" cap="none" smtClean="0">
                <a:latin typeface="Arial Narrow" panose="020B0606020202030204" pitchFamily="34" charset="0"/>
              </a:rPr>
              <a:t>Some animals, such as reptiles, baby chicks, and baby ducks, may also carry salmonella and pass it in their feces. </a:t>
            </a:r>
            <a:r>
              <a:rPr lang="en-US" altLang="en-US" sz="2800" b="1" cap="none" smtClean="0">
                <a:latin typeface="Arial Narrow" panose="020B0606020202030204" pitchFamily="34" charset="0"/>
              </a:rPr>
              <a:t>Cats and dogs</a:t>
            </a:r>
            <a:r>
              <a:rPr lang="en-US" altLang="en-US" sz="2800" cap="none" smtClean="0">
                <a:latin typeface="Arial Narrow" panose="020B0606020202030204" pitchFamily="34" charset="0"/>
              </a:rPr>
              <a:t> can also carry salmonella in their feces as well. </a:t>
            </a:r>
          </a:p>
          <a:p>
            <a:pPr eaLnBrk="1" hangingPunct="1">
              <a:lnSpc>
                <a:spcPct val="80000"/>
              </a:lnSpc>
            </a:pPr>
            <a:r>
              <a:rPr lang="en-US" altLang="en-US" sz="2800" cap="none" smtClean="0">
                <a:latin typeface="Arial Narrow" panose="020B0606020202030204" pitchFamily="34" charset="0"/>
              </a:rPr>
              <a:t>Time for symptoms to occur: they begin </a:t>
            </a:r>
            <a:r>
              <a:rPr lang="en-US" altLang="en-US" sz="2800" b="1" cap="none" smtClean="0">
                <a:latin typeface="Arial Narrow" panose="020B0606020202030204" pitchFamily="34" charset="0"/>
              </a:rPr>
              <a:t>one to three days</a:t>
            </a:r>
            <a:r>
              <a:rPr lang="en-US" altLang="en-US" sz="2800" cap="none" smtClean="0">
                <a:latin typeface="Arial Narrow" panose="020B0606020202030204" pitchFamily="34" charset="0"/>
              </a:rPr>
              <a:t> after the infection. </a:t>
            </a:r>
          </a:p>
          <a:p>
            <a:pPr eaLnBrk="1" hangingPunct="1">
              <a:lnSpc>
                <a:spcPct val="80000"/>
              </a:lnSpc>
            </a:pPr>
            <a:r>
              <a:rPr lang="en-US" altLang="en-US" sz="2800" cap="none" smtClean="0">
                <a:latin typeface="Arial Narrow" panose="020B0606020202030204" pitchFamily="34" charset="0"/>
              </a:rPr>
              <a:t>Salmonella infection causes </a:t>
            </a:r>
            <a:r>
              <a:rPr lang="en-US" altLang="en-US" sz="2800" b="1" cap="none" smtClean="0">
                <a:latin typeface="Arial Narrow" panose="020B0606020202030204" pitchFamily="34" charset="0"/>
              </a:rPr>
              <a:t>diarrhea, fever, and stomach pain</a:t>
            </a:r>
            <a:r>
              <a:rPr lang="en-US" altLang="en-US" sz="2800" cap="none" smtClean="0">
                <a:latin typeface="Arial Narrow" panose="020B0606020202030204" pitchFamily="34" charset="0"/>
              </a:rPr>
              <a:t>.</a:t>
            </a:r>
          </a:p>
        </p:txBody>
      </p:sp>
      <p:pic>
        <p:nvPicPr>
          <p:cNvPr id="32772" name="Picture 7" descr="j0215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976813"/>
            <a:ext cx="177165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2"/>
          </p:nvPr>
        </p:nvSpPr>
        <p:spPr>
          <a:xfrm flipH="1">
            <a:off x="8686800" y="1981200"/>
            <a:ext cx="152400" cy="4114800"/>
          </a:xfrm>
        </p:spPr>
        <p:txBody>
          <a:bodyPr/>
          <a:lstStyle/>
          <a:p>
            <a:pPr>
              <a:defRPr/>
            </a:pPr>
            <a:endParaRPr lang="en-US" dirty="0"/>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p:cTn id="13"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p:cTn id="25"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a:t>Lead Poisoning </a:t>
            </a:r>
          </a:p>
        </p:txBody>
      </p:sp>
      <p:sp>
        <p:nvSpPr>
          <p:cNvPr id="12291" name="Rectangle 3"/>
          <p:cNvSpPr>
            <a:spLocks noGrp="1" noChangeArrowheads="1"/>
          </p:cNvSpPr>
          <p:nvPr>
            <p:ph type="body" sz="half" idx="1"/>
          </p:nvPr>
        </p:nvSpPr>
        <p:spPr bwMode="auto">
          <a:xfrm>
            <a:off x="457200" y="381000"/>
            <a:ext cx="7696200" cy="6172200"/>
          </a:xfrm>
        </p:spPr>
        <p:txBody>
          <a:bodyPr wrap="square" numCol="1" anchorCtr="0" compatLnSpc="1">
            <a:prstTxWarp prst="textNoShape">
              <a:avLst/>
            </a:prstTxWarp>
          </a:bodyPr>
          <a:lstStyle/>
          <a:p>
            <a:pPr eaLnBrk="1" hangingPunct="1">
              <a:lnSpc>
                <a:spcPct val="80000"/>
              </a:lnSpc>
            </a:pPr>
            <a:r>
              <a:rPr lang="en-US" altLang="en-US" sz="2800" cap="none" smtClean="0">
                <a:latin typeface="Arial Narrow" panose="020B0606020202030204" pitchFamily="34" charset="0"/>
              </a:rPr>
              <a:t>Cause of the illness: </a:t>
            </a:r>
            <a:r>
              <a:rPr lang="en-US" altLang="en-US" sz="2800" b="1" cap="none" smtClean="0">
                <a:latin typeface="Arial Narrow" panose="020B0606020202030204" pitchFamily="34" charset="0"/>
              </a:rPr>
              <a:t>lead</a:t>
            </a:r>
            <a:r>
              <a:rPr lang="en-US" altLang="en-US" sz="2800" cap="none" smtClean="0">
                <a:latin typeface="Arial Narrow" panose="020B0606020202030204" pitchFamily="34" charset="0"/>
              </a:rPr>
              <a:t> is a </a:t>
            </a:r>
            <a:r>
              <a:rPr lang="en-US" altLang="en-US" sz="2800" b="1" cap="none" smtClean="0">
                <a:latin typeface="Arial Narrow" panose="020B0606020202030204" pitchFamily="34" charset="0"/>
              </a:rPr>
              <a:t>soft, heavy blue gray metal</a:t>
            </a:r>
            <a:r>
              <a:rPr lang="en-US" altLang="en-US" sz="2800" cap="none" smtClean="0">
                <a:latin typeface="Arial Narrow" panose="020B0606020202030204" pitchFamily="34" charset="0"/>
              </a:rPr>
              <a:t> naturally occurring in the earth’s crust.  </a:t>
            </a:r>
          </a:p>
          <a:p>
            <a:pPr eaLnBrk="1" hangingPunct="1">
              <a:lnSpc>
                <a:spcPct val="80000"/>
              </a:lnSpc>
            </a:pPr>
            <a:r>
              <a:rPr lang="en-US" altLang="en-US" sz="2800" cap="none" smtClean="0">
                <a:latin typeface="Arial Narrow" panose="020B0606020202030204" pitchFamily="34" charset="0"/>
              </a:rPr>
              <a:t>Lead used to be common in </a:t>
            </a:r>
            <a:r>
              <a:rPr lang="en-US" altLang="en-US" sz="2800" b="1" cap="none" smtClean="0">
                <a:latin typeface="Arial Narrow" panose="020B0606020202030204" pitchFamily="34" charset="0"/>
              </a:rPr>
              <a:t>paints</a:t>
            </a:r>
            <a:r>
              <a:rPr lang="en-US" altLang="en-US" sz="2800" cap="none" smtClean="0">
                <a:latin typeface="Arial Narrow" panose="020B0606020202030204" pitchFamily="34" charset="0"/>
              </a:rPr>
              <a:t>, and is still found in </a:t>
            </a:r>
            <a:r>
              <a:rPr lang="en-US" altLang="en-US" sz="2800" b="1" cap="none" smtClean="0">
                <a:latin typeface="Arial Narrow" panose="020B0606020202030204" pitchFamily="34" charset="0"/>
              </a:rPr>
              <a:t>batteries</a:t>
            </a:r>
            <a:r>
              <a:rPr lang="en-US" altLang="en-US" sz="2800" cap="none" smtClean="0">
                <a:latin typeface="Arial Narrow" panose="020B0606020202030204" pitchFamily="34" charset="0"/>
              </a:rPr>
              <a:t>, </a:t>
            </a:r>
            <a:r>
              <a:rPr lang="en-US" altLang="en-US" sz="2800" b="1" cap="none" smtClean="0">
                <a:latin typeface="Arial Narrow" panose="020B0606020202030204" pitchFamily="34" charset="0"/>
              </a:rPr>
              <a:t>solder </a:t>
            </a:r>
            <a:r>
              <a:rPr lang="en-US" altLang="en-US" sz="2800" cap="none" smtClean="0">
                <a:latin typeface="Arial Narrow" panose="020B0606020202030204" pitchFamily="34" charset="0"/>
              </a:rPr>
              <a:t>used for</a:t>
            </a:r>
            <a:r>
              <a:rPr lang="en-US" altLang="en-US" sz="2800" b="1" cap="none" smtClean="0">
                <a:latin typeface="Arial Narrow" panose="020B0606020202030204" pitchFamily="34" charset="0"/>
              </a:rPr>
              <a:t> repairing metal containers</a:t>
            </a:r>
            <a:r>
              <a:rPr lang="en-US" altLang="en-US" sz="2800" cap="none" smtClean="0">
                <a:latin typeface="Arial Narrow" panose="020B0606020202030204" pitchFamily="34" charset="0"/>
              </a:rPr>
              <a:t>, bullets, and roofing materials. It also exists in food cans that have not been soldered properly. </a:t>
            </a:r>
          </a:p>
          <a:p>
            <a:pPr eaLnBrk="1" hangingPunct="1">
              <a:lnSpc>
                <a:spcPct val="80000"/>
              </a:lnSpc>
            </a:pPr>
            <a:r>
              <a:rPr lang="en-US" altLang="en-US" sz="2800" cap="none" smtClean="0">
                <a:latin typeface="Arial Narrow" panose="020B0606020202030204" pitchFamily="34" charset="0"/>
              </a:rPr>
              <a:t>Time for symptoms to occur: </a:t>
            </a:r>
            <a:r>
              <a:rPr lang="en-US" altLang="en-US" sz="2800" b="1" cap="none" smtClean="0">
                <a:latin typeface="Arial Narrow" panose="020B0606020202030204" pitchFamily="34" charset="0"/>
              </a:rPr>
              <a:t>within 30 minutes to an hour</a:t>
            </a:r>
            <a:r>
              <a:rPr lang="en-US" altLang="en-US" sz="2800" cap="none" smtClean="0">
                <a:latin typeface="Arial Narrow" panose="020B0606020202030204" pitchFamily="34" charset="0"/>
              </a:rPr>
              <a:t>.</a:t>
            </a:r>
          </a:p>
          <a:p>
            <a:pPr eaLnBrk="1" hangingPunct="1">
              <a:lnSpc>
                <a:spcPct val="80000"/>
              </a:lnSpc>
            </a:pPr>
            <a:r>
              <a:rPr lang="en-US" altLang="en-US" sz="2800" cap="none" smtClean="0">
                <a:latin typeface="Arial Narrow" panose="020B0606020202030204" pitchFamily="34" charset="0"/>
              </a:rPr>
              <a:t>Lead poisoning can cause </a:t>
            </a:r>
            <a:r>
              <a:rPr lang="en-US" altLang="en-US" sz="2800" b="1" cap="none" smtClean="0">
                <a:latin typeface="Arial Narrow" panose="020B0606020202030204" pitchFamily="34" charset="0"/>
              </a:rPr>
              <a:t>stomach pain, diarrhea, and vomiting</a:t>
            </a:r>
            <a:r>
              <a:rPr lang="en-US" altLang="en-US" sz="2800" cap="none" smtClean="0">
                <a:latin typeface="Arial Narrow" panose="020B0606020202030204" pitchFamily="34" charset="0"/>
              </a:rPr>
              <a:t>. Prolonged exposure can damage the kidneys, cause mental retardation, coma, seizures,</a:t>
            </a:r>
            <a:br>
              <a:rPr lang="en-US" altLang="en-US" sz="2800" cap="none" smtClean="0">
                <a:latin typeface="Arial Narrow" panose="020B0606020202030204" pitchFamily="34" charset="0"/>
              </a:rPr>
            </a:br>
            <a:r>
              <a:rPr lang="en-US" altLang="en-US" sz="2800" cap="none" smtClean="0">
                <a:latin typeface="Arial Narrow" panose="020B0606020202030204" pitchFamily="34" charset="0"/>
              </a:rPr>
              <a:t>and death.</a:t>
            </a:r>
            <a:r>
              <a:rPr lang="en-US" altLang="en-US" sz="2800" b="1" cap="none" smtClean="0">
                <a:latin typeface="Arial Narrow" panose="020B0606020202030204" pitchFamily="34" charset="0"/>
              </a:rPr>
              <a:t>  </a:t>
            </a:r>
          </a:p>
        </p:txBody>
      </p:sp>
      <p:pic>
        <p:nvPicPr>
          <p:cNvPr id="33796" name="Picture 9" descr="j0237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800600"/>
            <a:ext cx="16986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p:cTn id="13"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p:cTn id="19"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2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p:cTn id="25"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29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a:t>Cadmium Poisoning </a:t>
            </a:r>
          </a:p>
        </p:txBody>
      </p:sp>
      <p:sp>
        <p:nvSpPr>
          <p:cNvPr id="13315" name="Rectangle 3"/>
          <p:cNvSpPr>
            <a:spLocks noGrp="1" noChangeArrowheads="1"/>
          </p:cNvSpPr>
          <p:nvPr>
            <p:ph type="body" sz="half" idx="1"/>
          </p:nvPr>
        </p:nvSpPr>
        <p:spPr bwMode="auto">
          <a:xfrm>
            <a:off x="457200" y="1295400"/>
            <a:ext cx="6858000" cy="4114800"/>
          </a:xfrm>
        </p:spPr>
        <p:txBody>
          <a:bodyPr wrap="square" numCol="1" anchorCtr="0" compatLnSpc="1">
            <a:prstTxWarp prst="textNoShape">
              <a:avLst/>
            </a:prstTxWarp>
            <a:normAutofit lnSpcReduction="10000"/>
          </a:bodyPr>
          <a:lstStyle/>
          <a:p>
            <a:pPr eaLnBrk="1" hangingPunct="1">
              <a:lnSpc>
                <a:spcPct val="80000"/>
              </a:lnSpc>
            </a:pPr>
            <a:r>
              <a:rPr lang="en-US" altLang="en-US" sz="2800" cap="none" smtClean="0">
                <a:latin typeface="Arial Narrow" panose="020B0606020202030204" pitchFamily="34" charset="0"/>
              </a:rPr>
              <a:t>Cause of the illness: cadmium is a </a:t>
            </a:r>
            <a:r>
              <a:rPr lang="en-US" altLang="en-US" sz="2800" b="1" cap="none" smtClean="0">
                <a:latin typeface="Arial Narrow" panose="020B0606020202030204" pitchFamily="34" charset="0"/>
              </a:rPr>
              <a:t>metal</a:t>
            </a:r>
            <a:r>
              <a:rPr lang="en-US" altLang="en-US" sz="2800" cap="none" smtClean="0">
                <a:latin typeface="Arial Narrow" panose="020B0606020202030204" pitchFamily="34" charset="0"/>
              </a:rPr>
              <a:t>, which can be very poisonous to the body.  </a:t>
            </a:r>
          </a:p>
          <a:p>
            <a:pPr eaLnBrk="1" hangingPunct="1">
              <a:lnSpc>
                <a:spcPct val="80000"/>
              </a:lnSpc>
            </a:pPr>
            <a:r>
              <a:rPr lang="en-US" altLang="en-US" sz="2800" cap="none" smtClean="0">
                <a:latin typeface="Arial Narrow" panose="020B0606020202030204" pitchFamily="34" charset="0"/>
              </a:rPr>
              <a:t>It is highly corrosion resistant and is desirable in the automotive, electronics, marine, and aerospace industries. It has also been used in soldering and in the production of </a:t>
            </a:r>
            <a:r>
              <a:rPr lang="en-US" altLang="en-US" sz="2800" b="1" cap="none" smtClean="0">
                <a:latin typeface="Arial Narrow" panose="020B0606020202030204" pitchFamily="34" charset="0"/>
              </a:rPr>
              <a:t>metal cans</a:t>
            </a:r>
            <a:r>
              <a:rPr lang="en-US" altLang="en-US" sz="2800" cap="none" smtClean="0">
                <a:latin typeface="Arial Narrow" panose="020B0606020202030204" pitchFamily="34" charset="0"/>
              </a:rPr>
              <a:t>. </a:t>
            </a:r>
          </a:p>
          <a:p>
            <a:pPr eaLnBrk="1" hangingPunct="1">
              <a:lnSpc>
                <a:spcPct val="80000"/>
              </a:lnSpc>
            </a:pPr>
            <a:r>
              <a:rPr lang="en-US" altLang="en-US" sz="2800" cap="none" smtClean="0">
                <a:latin typeface="Arial Narrow" panose="020B0606020202030204" pitchFamily="34" charset="0"/>
              </a:rPr>
              <a:t>Time for symptoms to occur: </a:t>
            </a:r>
            <a:r>
              <a:rPr lang="en-US" altLang="en-US" sz="2800" b="1" cap="none" smtClean="0">
                <a:latin typeface="Arial Narrow" panose="020B0606020202030204" pitchFamily="34" charset="0"/>
              </a:rPr>
              <a:t>within 30 minutes to an hour</a:t>
            </a:r>
            <a:r>
              <a:rPr lang="en-US" altLang="en-US" sz="2800" cap="none" smtClean="0">
                <a:latin typeface="Arial Narrow" panose="020B0606020202030204" pitchFamily="34" charset="0"/>
              </a:rPr>
              <a:t>.</a:t>
            </a:r>
          </a:p>
          <a:p>
            <a:pPr eaLnBrk="1" hangingPunct="1">
              <a:lnSpc>
                <a:spcPct val="80000"/>
              </a:lnSpc>
            </a:pPr>
            <a:r>
              <a:rPr lang="en-US" altLang="en-US" sz="2800" cap="none" smtClean="0">
                <a:latin typeface="Arial Narrow" panose="020B0606020202030204" pitchFamily="34" charset="0"/>
              </a:rPr>
              <a:t>If cadmium is ingested, it can immediately cause </a:t>
            </a:r>
            <a:r>
              <a:rPr lang="en-US" altLang="en-US" sz="2800" b="1" cap="none" smtClean="0">
                <a:latin typeface="Arial Narrow" panose="020B0606020202030204" pitchFamily="34" charset="0"/>
              </a:rPr>
              <a:t>choking attacks, vomiting, abdominal pains, diarrhea</a:t>
            </a:r>
            <a:r>
              <a:rPr lang="en-US" altLang="en-US" sz="2800" cap="none" smtClean="0">
                <a:latin typeface="Arial Narrow" panose="020B0606020202030204" pitchFamily="34" charset="0"/>
              </a:rPr>
              <a:t>, dizziness, and a loss of consciousness.</a:t>
            </a:r>
            <a:r>
              <a:rPr lang="en-US" altLang="en-US" sz="2800" b="1" cap="none" smtClean="0">
                <a:latin typeface="Arial Narrow" panose="020B0606020202030204" pitchFamily="34" charset="0"/>
              </a:rPr>
              <a:t>   </a:t>
            </a:r>
          </a:p>
        </p:txBody>
      </p:sp>
      <p:pic>
        <p:nvPicPr>
          <p:cNvPr id="34820" name="Picture 5" descr="j0215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953000"/>
            <a:ext cx="13065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p:cTn id="13"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p:cTn id="19"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3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p:cTn id="25" dur="5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31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fontAlgn="auto" hangingPunct="1">
              <a:spcAft>
                <a:spcPts val="0"/>
              </a:spcAft>
              <a:defRPr/>
            </a:pPr>
            <a:r>
              <a:rPr lang="en-US" altLang="en-US" dirty="0" smtClean="0"/>
              <a:t>Meanwhile, at the hospital…</a:t>
            </a:r>
            <a:endParaRPr lang="en-US" altLang="en-US" dirty="0"/>
          </a:p>
        </p:txBody>
      </p:sp>
      <p:sp>
        <p:nvSpPr>
          <p:cNvPr id="30723" name="Rectangle 3"/>
          <p:cNvSpPr>
            <a:spLocks noGrp="1" noChangeArrowheads="1"/>
          </p:cNvSpPr>
          <p:nvPr>
            <p:ph type="body" sz="half" idx="1"/>
          </p:nvPr>
        </p:nvSpPr>
        <p:spPr bwMode="auto">
          <a:xfrm>
            <a:off x="457200" y="381000"/>
            <a:ext cx="8458200" cy="5791200"/>
          </a:xfrm>
        </p:spPr>
        <p:txBody>
          <a:bodyPr wrap="square" numCol="1" anchorCtr="0" compatLnSpc="1">
            <a:prstTxWarp prst="textNoShape">
              <a:avLst/>
            </a:prstTxWarp>
          </a:bodyPr>
          <a:lstStyle/>
          <a:p>
            <a:pPr eaLnBrk="1" hangingPunct="1">
              <a:lnSpc>
                <a:spcPct val="100000"/>
              </a:lnSpc>
              <a:spcBef>
                <a:spcPts val="600"/>
              </a:spcBef>
            </a:pPr>
            <a:r>
              <a:rPr lang="en-US" altLang="en-US" sz="2800" cap="none" smtClean="0">
                <a:latin typeface="Arial Narrow" panose="020B0606020202030204" pitchFamily="34" charset="0"/>
              </a:rPr>
              <a:t>Within 24 hours the first lab </a:t>
            </a:r>
            <a:r>
              <a:rPr lang="en-US" altLang="en-US" sz="2800" b="1" cap="none" smtClean="0">
                <a:latin typeface="Arial Narrow" panose="020B0606020202030204" pitchFamily="34" charset="0"/>
              </a:rPr>
              <a:t>results</a:t>
            </a:r>
            <a:r>
              <a:rPr lang="en-US" altLang="en-US" sz="2800" cap="none" smtClean="0">
                <a:latin typeface="Arial Narrow" panose="020B0606020202030204" pitchFamily="34" charset="0"/>
              </a:rPr>
              <a:t> of the food return </a:t>
            </a:r>
            <a:r>
              <a:rPr lang="en-US" altLang="en-US" sz="2800" b="1" cap="none" smtClean="0">
                <a:latin typeface="Arial Narrow" panose="020B0606020202030204" pitchFamily="34" charset="0"/>
              </a:rPr>
              <a:t>negative</a:t>
            </a:r>
            <a:r>
              <a:rPr lang="en-US" altLang="en-US" sz="2800" cap="none" smtClean="0">
                <a:latin typeface="Arial Narrow" panose="020B0606020202030204" pitchFamily="34" charset="0"/>
              </a:rPr>
              <a:t>, meaning the food items were not spoiled with bacteria. </a:t>
            </a:r>
          </a:p>
          <a:p>
            <a:pPr eaLnBrk="1" hangingPunct="1">
              <a:lnSpc>
                <a:spcPct val="100000"/>
              </a:lnSpc>
              <a:spcBef>
                <a:spcPts val="600"/>
              </a:spcBef>
            </a:pPr>
            <a:r>
              <a:rPr lang="en-US" altLang="en-US" sz="2800" b="1" cap="none" smtClean="0">
                <a:latin typeface="Arial Narrow" panose="020B0606020202030204" pitchFamily="34" charset="0"/>
              </a:rPr>
              <a:t>Investigation shifts</a:t>
            </a:r>
            <a:r>
              <a:rPr lang="en-US" altLang="en-US" sz="2800" cap="none" smtClean="0">
                <a:latin typeface="Arial Narrow" panose="020B0606020202030204" pitchFamily="34" charset="0"/>
              </a:rPr>
              <a:t> to chemical or metal poisoning.  </a:t>
            </a:r>
          </a:p>
          <a:p>
            <a:pPr eaLnBrk="1" hangingPunct="1">
              <a:lnSpc>
                <a:spcPct val="100000"/>
              </a:lnSpc>
              <a:spcBef>
                <a:spcPts val="600"/>
              </a:spcBef>
            </a:pPr>
            <a:r>
              <a:rPr lang="en-US" altLang="en-US" sz="2800" cap="none" smtClean="0">
                <a:latin typeface="Arial Narrow" panose="020B0606020202030204" pitchFamily="34" charset="0"/>
              </a:rPr>
              <a:t>The </a:t>
            </a:r>
            <a:r>
              <a:rPr lang="en-US" altLang="en-US" sz="2800" b="1" cap="none" smtClean="0">
                <a:latin typeface="Arial Narrow" panose="020B0606020202030204" pitchFamily="34" charset="0"/>
              </a:rPr>
              <a:t>symptoms</a:t>
            </a:r>
            <a:r>
              <a:rPr lang="en-US" altLang="en-US" sz="2800" cap="none" smtClean="0">
                <a:latin typeface="Arial Narrow" panose="020B0606020202030204" pitchFamily="34" charset="0"/>
              </a:rPr>
              <a:t> presented by the patients mimics that of heavy metals.  </a:t>
            </a:r>
          </a:p>
          <a:p>
            <a:pPr eaLnBrk="1" hangingPunct="1">
              <a:lnSpc>
                <a:spcPct val="100000"/>
              </a:lnSpc>
              <a:spcBef>
                <a:spcPts val="600"/>
              </a:spcBef>
            </a:pPr>
            <a:r>
              <a:rPr lang="en-US" altLang="en-US" sz="2800" cap="none" smtClean="0">
                <a:latin typeface="Arial Narrow" panose="020B0606020202030204" pitchFamily="34" charset="0"/>
              </a:rPr>
              <a:t>The question was where did the heavy metals come from? </a:t>
            </a: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fontAlgn="auto" hangingPunct="1">
              <a:spcAft>
                <a:spcPts val="0"/>
              </a:spcAft>
              <a:defRPr/>
            </a:pPr>
            <a:r>
              <a:rPr lang="en-US" altLang="en-US" sz="4000" dirty="0"/>
              <a:t>Activity </a:t>
            </a:r>
            <a:r>
              <a:rPr lang="en-US" altLang="en-US" sz="4000" dirty="0" smtClean="0"/>
              <a:t>5</a:t>
            </a:r>
            <a:r>
              <a:rPr lang="en-US" altLang="en-US" sz="4000" dirty="0"/>
              <a:t>: </a:t>
            </a:r>
            <a:r>
              <a:rPr lang="en-US" altLang="en-US" sz="4000" dirty="0" smtClean="0"/>
              <a:t>Data review</a:t>
            </a:r>
            <a:endParaRPr lang="en-US" altLang="en-US" sz="4000" dirty="0"/>
          </a:p>
        </p:txBody>
      </p:sp>
      <p:sp>
        <p:nvSpPr>
          <p:cNvPr id="31747" name="Rectangle 3"/>
          <p:cNvSpPr>
            <a:spLocks noGrp="1" noChangeArrowheads="1"/>
          </p:cNvSpPr>
          <p:nvPr>
            <p:ph type="body" sz="half" idx="1"/>
          </p:nvPr>
        </p:nvSpPr>
        <p:spPr>
          <a:xfrm>
            <a:off x="457200" y="1447800"/>
            <a:ext cx="8077200" cy="4572000"/>
          </a:xfrm>
        </p:spPr>
        <p:txBody>
          <a:bodyPr/>
          <a:lstStyle/>
          <a:p>
            <a:pPr eaLnBrk="1" fontAlgn="auto" hangingPunct="1">
              <a:spcAft>
                <a:spcPts val="0"/>
              </a:spcAft>
              <a:defRPr/>
            </a:pPr>
            <a:r>
              <a:rPr lang="en-US" altLang="en-US" sz="2800" cap="none" dirty="0" smtClean="0">
                <a:latin typeface="Arial Narrow" panose="020B0606020202030204" pitchFamily="34" charset="0"/>
              </a:rPr>
              <a:t>To complete Activity 5 you will need to use the information</a:t>
            </a:r>
            <a:br>
              <a:rPr lang="en-US" altLang="en-US" sz="2800" cap="none" dirty="0" smtClean="0">
                <a:latin typeface="Arial Narrow" panose="020B0606020202030204" pitchFamily="34" charset="0"/>
              </a:rPr>
            </a:br>
            <a:r>
              <a:rPr lang="en-US" altLang="en-US" sz="2800" cap="none" dirty="0" smtClean="0">
                <a:latin typeface="Arial Narrow" panose="020B0606020202030204" pitchFamily="34" charset="0"/>
              </a:rPr>
              <a:t>found on Activity 3, the epidemiologist chart, and Activity 4 classify illnesses.</a:t>
            </a:r>
          </a:p>
          <a:p>
            <a:pPr eaLnBrk="1" fontAlgn="auto" hangingPunct="1">
              <a:spcAft>
                <a:spcPts val="0"/>
              </a:spcAft>
              <a:defRPr/>
            </a:pPr>
            <a:r>
              <a:rPr lang="en-US" altLang="en-US" sz="2800" cap="none" dirty="0" smtClean="0">
                <a:latin typeface="Arial Narrow" panose="020B0606020202030204" pitchFamily="34" charset="0"/>
              </a:rPr>
              <a:t>As the epidemiologist, answer the following questions to help </a:t>
            </a:r>
            <a:r>
              <a:rPr lang="en-US" altLang="en-US" sz="2800" b="1" cap="none" dirty="0" smtClean="0">
                <a:latin typeface="Arial Narrow" panose="020B0606020202030204" pitchFamily="34" charset="0"/>
              </a:rPr>
              <a:t>identify what item made everyone sick</a:t>
            </a:r>
            <a:r>
              <a:rPr lang="en-US" altLang="en-US" sz="2800" cap="none" dirty="0" smtClean="0">
                <a:latin typeface="Arial Narrow" panose="020B0606020202030204" pitchFamily="34" charset="0"/>
              </a:rPr>
              <a:t> and </a:t>
            </a:r>
            <a:r>
              <a:rPr lang="en-US" altLang="en-US" sz="2800" b="1" cap="none" dirty="0" smtClean="0">
                <a:latin typeface="Arial Narrow" panose="020B0606020202030204" pitchFamily="34" charset="0"/>
              </a:rPr>
              <a:t>how it made them sick</a:t>
            </a:r>
            <a:r>
              <a:rPr lang="en-US" altLang="en-US" sz="2800" cap="none" dirty="0" smtClean="0">
                <a:latin typeface="Arial Narrow" panose="020B0606020202030204" pitchFamily="34" charset="0"/>
              </a:rPr>
              <a:t>.</a:t>
            </a:r>
            <a:r>
              <a:rPr lang="en-US" altLang="en-US" sz="2800" b="1" cap="none" dirty="0" smtClean="0">
                <a:solidFill>
                  <a:srgbClr val="FF0000"/>
                </a:solidFill>
                <a:latin typeface="Arial Narrow" panose="020B0606020202030204" pitchFamily="34" charset="0"/>
              </a:rPr>
              <a:t> </a:t>
            </a:r>
          </a:p>
          <a:p>
            <a:pPr marL="0" indent="0" algn="ctr" eaLnBrk="1" fontAlgn="auto" hangingPunct="1">
              <a:spcAft>
                <a:spcPts val="0"/>
              </a:spcAft>
              <a:buFont typeface="Arial" charset="0"/>
              <a:buNone/>
              <a:defRPr/>
            </a:pPr>
            <a:r>
              <a:rPr lang="en-US" altLang="en-US" sz="2800" b="1" cap="none" dirty="0" smtClean="0">
                <a:solidFill>
                  <a:srgbClr val="C00000"/>
                </a:solidFill>
                <a:latin typeface="Arial Narrow" panose="020B0606020202030204" pitchFamily="34" charset="0"/>
              </a:rPr>
              <a:t>Finish this activity before going on to the next slide.</a:t>
            </a:r>
            <a:endParaRPr lang="en-US" altLang="en-US" sz="2800" cap="none" dirty="0" smtClean="0">
              <a:solidFill>
                <a:srgbClr val="C00000"/>
              </a:solidFill>
              <a:latin typeface="Arial Narrow" panose="020B0606020202030204" pitchFamily="34" charset="0"/>
            </a:endParaRPr>
          </a:p>
          <a:p>
            <a:pPr eaLnBrk="1" fontAlgn="auto" hangingPunct="1">
              <a:spcAft>
                <a:spcPts val="0"/>
              </a:spcAft>
              <a:defRPr/>
            </a:pPr>
            <a:endParaRPr lang="en-US" altLang="en-US" sz="2400" dirty="0">
              <a:latin typeface="Arial Narrow" panose="020B0606020202030204" pitchFamily="34" charset="0"/>
            </a:endParaRP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fontAlgn="auto" hangingPunct="1">
              <a:spcAft>
                <a:spcPts val="0"/>
              </a:spcAft>
              <a:defRPr/>
            </a:pPr>
            <a:r>
              <a:rPr lang="en-US" altLang="en-US" sz="4000"/>
              <a:t>Did you solve the case correctly?</a:t>
            </a:r>
          </a:p>
        </p:txBody>
      </p:sp>
      <p:sp>
        <p:nvSpPr>
          <p:cNvPr id="32771" name="Rectangle 3"/>
          <p:cNvSpPr>
            <a:spLocks noGrp="1" noChangeArrowheads="1"/>
          </p:cNvSpPr>
          <p:nvPr>
            <p:ph type="body" sz="half" idx="1"/>
          </p:nvPr>
        </p:nvSpPr>
        <p:spPr>
          <a:xfrm>
            <a:off x="457200" y="1524000"/>
            <a:ext cx="7467600" cy="4114800"/>
          </a:xfrm>
        </p:spPr>
        <p:txBody>
          <a:bodyPr>
            <a:normAutofit fontScale="92500"/>
          </a:bodyPr>
          <a:lstStyle/>
          <a:p>
            <a:pPr eaLnBrk="1" fontAlgn="auto" hangingPunct="1">
              <a:spcAft>
                <a:spcPts val="0"/>
              </a:spcAft>
              <a:defRPr/>
            </a:pPr>
            <a:r>
              <a:rPr lang="en-US" altLang="en-US" sz="2600" dirty="0"/>
              <a:t>The food-borne illness was caused by:</a:t>
            </a:r>
          </a:p>
          <a:p>
            <a:pPr eaLnBrk="1" fontAlgn="auto" hangingPunct="1">
              <a:spcAft>
                <a:spcPts val="0"/>
              </a:spcAft>
              <a:buFont typeface="Wingdings" panose="05000000000000000000" pitchFamily="2" charset="2"/>
              <a:buNone/>
              <a:defRPr/>
            </a:pPr>
            <a:endParaRPr lang="en-US" altLang="en-US" sz="2600" dirty="0"/>
          </a:p>
          <a:p>
            <a:pPr eaLnBrk="1" fontAlgn="auto" hangingPunct="1">
              <a:spcAft>
                <a:spcPts val="0"/>
              </a:spcAft>
              <a:buFont typeface="Wingdings" panose="05000000000000000000" pitchFamily="2" charset="2"/>
              <a:buNone/>
              <a:defRPr/>
            </a:pPr>
            <a:endParaRPr lang="en-US" altLang="en-US" sz="2800" dirty="0"/>
          </a:p>
          <a:p>
            <a:pPr eaLnBrk="1" fontAlgn="auto" hangingPunct="1">
              <a:spcAft>
                <a:spcPts val="0"/>
              </a:spcAft>
              <a:defRPr/>
            </a:pPr>
            <a:r>
              <a:rPr lang="en-US" altLang="en-US" sz="2800" cap="none" dirty="0" smtClean="0">
                <a:latin typeface="Arial Narrow" panose="020B0606020202030204" pitchFamily="34" charset="0"/>
              </a:rPr>
              <a:t>John took the </a:t>
            </a:r>
            <a:r>
              <a:rPr lang="en-US" altLang="en-US" sz="2800" b="1" cap="none" dirty="0" smtClean="0">
                <a:latin typeface="Arial Narrow" panose="020B0606020202030204" pitchFamily="34" charset="0"/>
              </a:rPr>
              <a:t>milk cans</a:t>
            </a:r>
            <a:r>
              <a:rPr lang="en-US" altLang="en-US" sz="2800" cap="none" dirty="0" smtClean="0">
                <a:latin typeface="Arial Narrow" panose="020B0606020202030204" pitchFamily="34" charset="0"/>
              </a:rPr>
              <a:t> to get repaired, the repair shop used metal </a:t>
            </a:r>
            <a:r>
              <a:rPr lang="en-US" altLang="en-US" sz="2800" b="1" cap="none" dirty="0" smtClean="0">
                <a:latin typeface="Arial Narrow" panose="020B0606020202030204" pitchFamily="34" charset="0"/>
              </a:rPr>
              <a:t>solder</a:t>
            </a:r>
            <a:r>
              <a:rPr lang="en-US" altLang="en-US" sz="2800" cap="none" dirty="0" smtClean="0">
                <a:latin typeface="Arial Narrow" panose="020B0606020202030204" pitchFamily="34" charset="0"/>
              </a:rPr>
              <a:t> that contained </a:t>
            </a:r>
            <a:r>
              <a:rPr lang="en-US" altLang="en-US" sz="2800" b="1" cap="none" dirty="0" smtClean="0">
                <a:latin typeface="Arial Narrow" panose="020B0606020202030204" pitchFamily="34" charset="0"/>
              </a:rPr>
              <a:t>lead and cadmium</a:t>
            </a:r>
            <a:r>
              <a:rPr lang="en-US" altLang="en-US" sz="2800" cap="none" dirty="0" smtClean="0">
                <a:latin typeface="Arial Narrow" panose="020B0606020202030204" pitchFamily="34" charset="0"/>
              </a:rPr>
              <a:t>.</a:t>
            </a:r>
          </a:p>
          <a:p>
            <a:pPr eaLnBrk="1" fontAlgn="auto" hangingPunct="1">
              <a:spcAft>
                <a:spcPts val="0"/>
              </a:spcAft>
              <a:defRPr/>
            </a:pPr>
            <a:r>
              <a:rPr lang="en-US" altLang="en-US" sz="2800" cap="none" dirty="0" smtClean="0">
                <a:latin typeface="Arial Narrow" panose="020B0606020202030204" pitchFamily="34" charset="0"/>
              </a:rPr>
              <a:t>Everyone who drank the </a:t>
            </a:r>
            <a:r>
              <a:rPr lang="en-US" altLang="en-US" sz="2800" b="1" cap="none" dirty="0" smtClean="0">
                <a:latin typeface="Arial Narrow" panose="020B0606020202030204" pitchFamily="34" charset="0"/>
              </a:rPr>
              <a:t>fruit punch</a:t>
            </a:r>
            <a:r>
              <a:rPr lang="en-US" altLang="en-US" sz="2800" cap="none" dirty="0" smtClean="0">
                <a:latin typeface="Arial Narrow" panose="020B0606020202030204" pitchFamily="34" charset="0"/>
              </a:rPr>
              <a:t> became sick within 30 minutes.</a:t>
            </a:r>
            <a:endParaRPr lang="en-US" altLang="en-US" sz="2800" cap="none" dirty="0">
              <a:latin typeface="Arial Narrow" panose="020B0606020202030204" pitchFamily="34" charset="0"/>
            </a:endParaRPr>
          </a:p>
        </p:txBody>
      </p:sp>
      <p:pic>
        <p:nvPicPr>
          <p:cNvPr id="32774" name="Picture 6" descr="j034650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6235700" y="1371600"/>
            <a:ext cx="1679575" cy="179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6" name="Picture 8" descr="j019931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7605713" y="3165475"/>
            <a:ext cx="963612"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3" name="WordArt 5"/>
          <p:cNvSpPr>
            <a:spLocks noChangeArrowheads="1" noChangeShapeType="1" noTextEdit="1"/>
          </p:cNvSpPr>
          <p:nvPr/>
        </p:nvSpPr>
        <p:spPr bwMode="auto">
          <a:xfrm rot="-1119489">
            <a:off x="990600" y="2373313"/>
            <a:ext cx="6219825" cy="609600"/>
          </a:xfrm>
          <a:prstGeom prst="rect">
            <a:avLst/>
          </a:prstGeom>
        </p:spPr>
        <p:txBody>
          <a:bodyPr wrap="none" fromWordArt="1">
            <a:prstTxWarp prst="textPlain">
              <a:avLst>
                <a:gd name="adj" fmla="val 47685"/>
              </a:avLst>
            </a:prstTxWarp>
            <a:scene3d>
              <a:camera prst="legacyPerspectiveFront">
                <a:rot lat="19799983" lon="19439992" rev="0"/>
              </a:camera>
              <a:lightRig rig="legacyNormal2" dir="t"/>
            </a:scene3d>
            <a:sp3d extrusionH="354000" prstMaterial="legacyMatte">
              <a:extrusionClr>
                <a:srgbClr val="939676"/>
              </a:extrusionClr>
              <a:contourClr>
                <a:srgbClr val="707070"/>
              </a:contourClr>
            </a:sp3d>
          </a:bodyPr>
          <a:lstStyle/>
          <a:p>
            <a:pPr algn="ctr"/>
            <a:r>
              <a:rPr lang="en-US" sz="2000" kern="10">
                <a:ln w="9525">
                  <a:round/>
                  <a:headEnd/>
                  <a:tailEnd/>
                </a:ln>
                <a:gradFill rotWithShape="1">
                  <a:gsLst>
                    <a:gs pos="0">
                      <a:srgbClr val="707070"/>
                    </a:gs>
                    <a:gs pos="50000">
                      <a:srgbClr val="FFFFFF"/>
                    </a:gs>
                    <a:gs pos="100000">
                      <a:srgbClr val="707070"/>
                    </a:gs>
                  </a:gsLst>
                  <a:lin ang="3780000" scaled="1"/>
                </a:gradFill>
                <a:latin typeface="Impact" panose="020B0806030902050204" pitchFamily="34" charset="0"/>
              </a:rPr>
              <a:t>heavy metal poisoning</a:t>
            </a:r>
          </a:p>
        </p:txBody>
      </p:sp>
      <p:sp>
        <p:nvSpPr>
          <p:cNvPr id="4" name="SMARTInkShape-2"/>
          <p:cNvSpPr/>
          <p:nvPr/>
        </p:nvSpPr>
        <p:spPr>
          <a:xfrm>
            <a:off x="2705100" y="6535738"/>
            <a:ext cx="661988" cy="134937"/>
          </a:xfrm>
          <a:custGeom>
            <a:avLst/>
            <a:gdLst/>
            <a:ahLst/>
            <a:cxnLst/>
            <a:rect l="0" t="0" r="0" b="0"/>
            <a:pathLst>
              <a:path w="661988" h="134937">
                <a:moveTo>
                  <a:pt x="0" y="0"/>
                </a:moveTo>
                <a:lnTo>
                  <a:pt x="41582" y="999"/>
                </a:lnTo>
                <a:lnTo>
                  <a:pt x="45613" y="2666"/>
                </a:lnTo>
                <a:lnTo>
                  <a:pt x="51086" y="6182"/>
                </a:lnTo>
                <a:lnTo>
                  <a:pt x="56831" y="7746"/>
                </a:lnTo>
                <a:lnTo>
                  <a:pt x="100423" y="32948"/>
                </a:lnTo>
                <a:lnTo>
                  <a:pt x="144298" y="48327"/>
                </a:lnTo>
                <a:lnTo>
                  <a:pt x="188015" y="60351"/>
                </a:lnTo>
                <a:lnTo>
                  <a:pt x="228424" y="62453"/>
                </a:lnTo>
                <a:lnTo>
                  <a:pt x="268544" y="69050"/>
                </a:lnTo>
                <a:lnTo>
                  <a:pt x="311198" y="71581"/>
                </a:lnTo>
                <a:lnTo>
                  <a:pt x="352960" y="72958"/>
                </a:lnTo>
                <a:lnTo>
                  <a:pt x="381598" y="80128"/>
                </a:lnTo>
                <a:lnTo>
                  <a:pt x="397453" y="81714"/>
                </a:lnTo>
                <a:lnTo>
                  <a:pt x="426306" y="89102"/>
                </a:lnTo>
                <a:lnTo>
                  <a:pt x="453321" y="90882"/>
                </a:lnTo>
                <a:lnTo>
                  <a:pt x="475742" y="97693"/>
                </a:lnTo>
                <a:lnTo>
                  <a:pt x="501569" y="101452"/>
                </a:lnTo>
                <a:lnTo>
                  <a:pt x="519034" y="106024"/>
                </a:lnTo>
                <a:lnTo>
                  <a:pt x="558456" y="108873"/>
                </a:lnTo>
                <a:lnTo>
                  <a:pt x="599416" y="119049"/>
                </a:lnTo>
                <a:lnTo>
                  <a:pt x="612311" y="122878"/>
                </a:lnTo>
                <a:lnTo>
                  <a:pt x="634346" y="126032"/>
                </a:lnTo>
                <a:lnTo>
                  <a:pt x="661987" y="13493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nodeType="clickEffect">
                                  <p:stCondLst>
                                    <p:cond delay="0"/>
                                  </p:stCondLst>
                                  <p:childTnLst>
                                    <p:set>
                                      <p:cBhvr>
                                        <p:cTn id="14" dur="1" fill="hold">
                                          <p:stCondLst>
                                            <p:cond delay="0"/>
                                          </p:stCondLst>
                                        </p:cTn>
                                        <p:tgtEl>
                                          <p:spTgt spid="327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76200"/>
            <a:ext cx="8229600" cy="1371600"/>
          </a:xfrm>
        </p:spPr>
        <p:txBody>
          <a:bodyPr/>
          <a:lstStyle/>
          <a:p>
            <a:pPr eaLnBrk="1" fontAlgn="auto" hangingPunct="1">
              <a:spcAft>
                <a:spcPts val="0"/>
              </a:spcAft>
              <a:defRPr/>
            </a:pPr>
            <a:r>
              <a:rPr lang="en-US" altLang="en-US" dirty="0" smtClean="0"/>
              <a:t>Congratulations! </a:t>
            </a:r>
            <a:endParaRPr lang="en-US" altLang="en-US" dirty="0"/>
          </a:p>
        </p:txBody>
      </p:sp>
      <p:sp>
        <p:nvSpPr>
          <p:cNvPr id="97283" name="Rectangle 3"/>
          <p:cNvSpPr>
            <a:spLocks noGrp="1" noChangeArrowheads="1"/>
          </p:cNvSpPr>
          <p:nvPr>
            <p:ph type="body" sz="half" idx="1"/>
          </p:nvPr>
        </p:nvSpPr>
        <p:spPr bwMode="auto">
          <a:xfrm>
            <a:off x="457200" y="381000"/>
            <a:ext cx="7239000" cy="5715000"/>
          </a:xfrm>
        </p:spPr>
        <p:txBody>
          <a:bodyPr wrap="square" numCol="1" anchorCtr="0" compatLnSpc="1">
            <a:prstTxWarp prst="textNoShape">
              <a:avLst/>
            </a:prstTxWarp>
          </a:bodyPr>
          <a:lstStyle/>
          <a:p>
            <a:pPr eaLnBrk="1" hangingPunct="1">
              <a:lnSpc>
                <a:spcPct val="100000"/>
              </a:lnSpc>
              <a:spcBef>
                <a:spcPts val="600"/>
              </a:spcBef>
            </a:pPr>
            <a:r>
              <a:rPr lang="en-US" altLang="en-US" sz="2800" cap="none" smtClean="0">
                <a:latin typeface="Arial Narrow" panose="020B0606020202030204" pitchFamily="34" charset="0"/>
              </a:rPr>
              <a:t>Remember: only </a:t>
            </a:r>
            <a:r>
              <a:rPr lang="en-US" altLang="en-US" sz="2800" b="1" cap="none" smtClean="0">
                <a:latin typeface="Arial Narrow" panose="020B0606020202030204" pitchFamily="34" charset="0"/>
              </a:rPr>
              <a:t>use containers</a:t>
            </a:r>
            <a:r>
              <a:rPr lang="en-US" altLang="en-US" sz="2800" cap="none" smtClean="0">
                <a:latin typeface="Arial Narrow" panose="020B0606020202030204" pitchFamily="34" charset="0"/>
              </a:rPr>
              <a:t> that </a:t>
            </a:r>
            <a:r>
              <a:rPr lang="en-US" altLang="en-US" sz="2800" b="1" cap="none" smtClean="0">
                <a:latin typeface="Arial Narrow" panose="020B0606020202030204" pitchFamily="34" charset="0"/>
              </a:rPr>
              <a:t>will not contaminate the food or drink</a:t>
            </a:r>
            <a:r>
              <a:rPr lang="en-US" altLang="en-US" sz="2800" cap="none" smtClean="0">
                <a:latin typeface="Arial Narrow" panose="020B0606020202030204" pitchFamily="34" charset="0"/>
              </a:rPr>
              <a:t> they contain. </a:t>
            </a:r>
          </a:p>
          <a:p>
            <a:pPr eaLnBrk="1" hangingPunct="1">
              <a:lnSpc>
                <a:spcPct val="100000"/>
              </a:lnSpc>
              <a:spcBef>
                <a:spcPts val="600"/>
              </a:spcBef>
            </a:pPr>
            <a:r>
              <a:rPr lang="en-US" altLang="en-US" sz="2800" cap="none" smtClean="0">
                <a:latin typeface="Arial Narrow" panose="020B0606020202030204" pitchFamily="34" charset="0"/>
              </a:rPr>
              <a:t>Only use </a:t>
            </a:r>
            <a:r>
              <a:rPr lang="en-US" altLang="en-US" sz="2800" b="1" cap="none" smtClean="0">
                <a:latin typeface="Arial Narrow" panose="020B0606020202030204" pitchFamily="34" charset="0"/>
              </a:rPr>
              <a:t>containers</a:t>
            </a:r>
            <a:r>
              <a:rPr lang="en-US" altLang="en-US" sz="2800" cap="none" smtClean="0">
                <a:latin typeface="Arial Narrow" panose="020B0606020202030204" pitchFamily="34" charset="0"/>
              </a:rPr>
              <a:t> that are made of </a:t>
            </a:r>
            <a:r>
              <a:rPr lang="en-US" altLang="en-US" sz="2800" b="1" cap="none" smtClean="0">
                <a:latin typeface="Arial Narrow" panose="020B0606020202030204" pitchFamily="34" charset="0"/>
              </a:rPr>
              <a:t>plastic or stainless steel</a:t>
            </a:r>
            <a:r>
              <a:rPr lang="en-US" altLang="en-US" sz="2800" cap="none" smtClean="0">
                <a:latin typeface="Arial Narrow" panose="020B0606020202030204" pitchFamily="34" charset="0"/>
              </a:rPr>
              <a:t> – any </a:t>
            </a:r>
            <a:r>
              <a:rPr lang="en-US" altLang="en-US" sz="2800" b="1" cap="none" smtClean="0">
                <a:latin typeface="Arial Narrow" panose="020B0606020202030204" pitchFamily="34" charset="0"/>
              </a:rPr>
              <a:t>non-corrosive material</a:t>
            </a:r>
            <a:r>
              <a:rPr lang="en-US" altLang="en-US" sz="2800" cap="none" smtClean="0">
                <a:latin typeface="Arial Narrow" panose="020B0606020202030204" pitchFamily="34" charset="0"/>
              </a:rPr>
              <a:t>. </a:t>
            </a:r>
          </a:p>
          <a:p>
            <a:pPr eaLnBrk="1" hangingPunct="1">
              <a:lnSpc>
                <a:spcPct val="100000"/>
              </a:lnSpc>
              <a:spcBef>
                <a:spcPts val="600"/>
              </a:spcBef>
            </a:pPr>
            <a:r>
              <a:rPr lang="en-US" altLang="en-US" sz="2800" cap="none" smtClean="0">
                <a:latin typeface="Arial Narrow" panose="020B0606020202030204" pitchFamily="34" charset="0"/>
              </a:rPr>
              <a:t>Before you hand in your packet write one paragraph answering this question: </a:t>
            </a:r>
            <a:r>
              <a:rPr lang="en-US" altLang="en-US" sz="2800" b="1" cap="none" smtClean="0">
                <a:latin typeface="Arial Narrow" panose="020B0606020202030204" pitchFamily="34" charset="0"/>
              </a:rPr>
              <a:t>Would you like to be an epidemiologist or admittance clerk in your future? Why or why not?</a:t>
            </a:r>
          </a:p>
        </p:txBody>
      </p:sp>
      <p:pic>
        <p:nvPicPr>
          <p:cNvPr id="97294" name="Picture 14" descr="jttw4xao[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19888" y="76200"/>
            <a:ext cx="1371600"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296" name="Picture 16" descr="j02868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16475"/>
            <a:ext cx="1733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additive="base">
                                        <p:cTn id="23" dur="500" fill="hold"/>
                                        <p:tgtEl>
                                          <p:spTgt spid="97294"/>
                                        </p:tgtEl>
                                        <p:attrNameLst>
                                          <p:attrName>ppt_x</p:attrName>
                                        </p:attrNameLst>
                                      </p:cBhvr>
                                      <p:tavLst>
                                        <p:tav tm="0">
                                          <p:val>
                                            <p:strVal val="#ppt_x"/>
                                          </p:val>
                                        </p:tav>
                                        <p:tav tm="100000">
                                          <p:val>
                                            <p:strVal val="#ppt_x"/>
                                          </p:val>
                                        </p:tav>
                                      </p:tavLst>
                                    </p:anim>
                                    <p:anim calcmode="lin" valueType="num">
                                      <p:cBhvr additive="base">
                                        <p:cTn id="24" dur="500" fill="hold"/>
                                        <p:tgtEl>
                                          <p:spTgt spid="9729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7296"/>
                                        </p:tgtEl>
                                        <p:attrNameLst>
                                          <p:attrName>style.visibility</p:attrName>
                                        </p:attrNameLst>
                                      </p:cBhvr>
                                      <p:to>
                                        <p:strVal val="visible"/>
                                      </p:to>
                                    </p:set>
                                    <p:anim calcmode="lin" valueType="num">
                                      <p:cBhvr additive="base">
                                        <p:cTn id="27" dur="500" fill="hold"/>
                                        <p:tgtEl>
                                          <p:spTgt spid="97296"/>
                                        </p:tgtEl>
                                        <p:attrNameLst>
                                          <p:attrName>ppt_x</p:attrName>
                                        </p:attrNameLst>
                                      </p:cBhvr>
                                      <p:tavLst>
                                        <p:tav tm="0">
                                          <p:val>
                                            <p:strVal val="#ppt_x"/>
                                          </p:val>
                                        </p:tav>
                                        <p:tav tm="100000">
                                          <p:val>
                                            <p:strVal val="#ppt_x"/>
                                          </p:val>
                                        </p:tav>
                                      </p:tavLst>
                                    </p:anim>
                                    <p:anim calcmode="lin" valueType="num">
                                      <p:cBhvr additive="base">
                                        <p:cTn id="28" dur="500" fill="hold"/>
                                        <p:tgtEl>
                                          <p:spTgt spid="97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Video</a:t>
            </a:r>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title="Multiple Choice Quiz"/>
              <p:cNvGraphicFramePr>
                <a:graphicFrameLocks noGrp="1"/>
              </p:cNvGraphicFramePr>
              <p:nvPr>
                <p:ph sz="quarter" idx="13"/>
                <p:extLst>
                  <p:ext uri="{D42A27DB-BD31-4B8C-83A1-F6EECF244321}">
                    <p14:modId xmlns:p14="http://schemas.microsoft.com/office/powerpoint/2010/main" val="266218790"/>
                  </p:ext>
                </p:extLst>
              </p:nvPr>
            </p:nvGraphicFramePr>
            <p:xfrm>
              <a:off x="514350" y="2063750"/>
              <a:ext cx="7796213" cy="331152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Content Placeholder 3" title="Multiple Choice Quiz"/>
              <p:cNvPicPr>
                <a:picLocks noGrp="1" noRot="1" noChangeAspect="1" noMove="1" noResize="1" noEditPoints="1" noAdjustHandles="1" noChangeArrowheads="1" noChangeShapeType="1"/>
              </p:cNvPicPr>
              <p:nvPr/>
            </p:nvPicPr>
            <p:blipFill>
              <a:blip r:embed="rId4"/>
              <a:stretch>
                <a:fillRect/>
              </a:stretch>
            </p:blipFill>
            <p:spPr>
              <a:xfrm>
                <a:off x="514350" y="2063750"/>
                <a:ext cx="7796213" cy="3311525"/>
              </a:xfrm>
              <a:prstGeom prst="rect">
                <a:avLst/>
              </a:prstGeom>
            </p:spPr>
          </p:pic>
        </mc:Fallback>
      </mc:AlternateContent>
    </p:spTree>
    <p:extLst>
      <p:ext uri="{BB962C8B-B14F-4D97-AF65-F5344CB8AC3E}">
        <p14:creationId xmlns:p14="http://schemas.microsoft.com/office/powerpoint/2010/main" val="2998369891"/>
      </p:ext>
    </p:extLst>
  </p:cSld>
  <p:clrMapOvr>
    <a:masterClrMapping/>
  </p:clrMapOvr>
  <p:transition>
    <p:newsflash/>
    <p:sndAc>
      <p:stSnd>
        <p:snd r:embed="rId2" name="whoosh.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v slide 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9067800" y="67818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219200"/>
            <a:ext cx="8610600" cy="2362200"/>
          </a:xfrm>
        </p:spPr>
        <p:txBody>
          <a:bodyPr>
            <a:normAutofit fontScale="90000"/>
          </a:bodyPr>
          <a:lstStyle/>
          <a:p>
            <a:pPr eaLnBrk="1" fontAlgn="auto" hangingPunct="1">
              <a:lnSpc>
                <a:spcPct val="150000"/>
              </a:lnSpc>
              <a:spcAft>
                <a:spcPts val="0"/>
              </a:spcAft>
              <a:defRPr/>
            </a:pPr>
            <a:r>
              <a:rPr lang="en-US" altLang="en-US" sz="3200" dirty="0"/>
              <a:t/>
            </a:r>
            <a:br>
              <a:rPr lang="en-US" altLang="en-US" sz="3200" dirty="0"/>
            </a:br>
            <a:r>
              <a:rPr lang="en-US" altLang="en-US" sz="3200" dirty="0"/>
              <a:t/>
            </a:r>
            <a:br>
              <a:rPr lang="en-US" altLang="en-US" sz="3200" dirty="0"/>
            </a:br>
            <a:r>
              <a:rPr lang="en-US" altLang="en-US" sz="3200" dirty="0"/>
              <a:t>Mission Possible:</a:t>
            </a:r>
            <a:r>
              <a:rPr lang="en-US" altLang="en-US" sz="4000" dirty="0"/>
              <a:t>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endParaRPr lang="en-US" altLang="en-US" sz="3200" dirty="0"/>
          </a:p>
        </p:txBody>
      </p:sp>
      <p:sp>
        <p:nvSpPr>
          <p:cNvPr id="2059" name="Text Box 11"/>
          <p:cNvSpPr txBox="1">
            <a:spLocks noChangeArrowheads="1"/>
          </p:cNvSpPr>
          <p:nvPr/>
        </p:nvSpPr>
        <p:spPr bwMode="auto">
          <a:xfrm>
            <a:off x="0" y="1600200"/>
            <a:ext cx="8153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60000"/>
              <a:buFont typeface="Arial" panose="020B0604020202020204" pitchFamily="34" charset="0"/>
              <a:buChar char="•"/>
              <a:defRPr sz="2000">
                <a:solidFill>
                  <a:schemeClr val="tx1"/>
                </a:solidFill>
                <a:latin typeface="Impact" panose="020B0806030902050204" pitchFamily="34" charset="0"/>
              </a:defRPr>
            </a:lvl1pPr>
            <a:lvl2pPr marL="742950" indent="-285750">
              <a:lnSpc>
                <a:spcPct val="120000"/>
              </a:lnSpc>
              <a:spcBef>
                <a:spcPts val="500"/>
              </a:spcBef>
              <a:buClr>
                <a:schemeClr val="accent1"/>
              </a:buClr>
              <a:buSzPct val="160000"/>
              <a:buFont typeface="Arial" panose="020B0604020202020204" pitchFamily="34" charset="0"/>
              <a:buChar char="•"/>
              <a:defRPr>
                <a:solidFill>
                  <a:schemeClr val="tx1"/>
                </a:solidFill>
                <a:latin typeface="Impact" panose="020B0806030902050204" pitchFamily="34" charset="0"/>
              </a:defRPr>
            </a:lvl2pPr>
            <a:lvl3pPr marL="1143000" indent="-228600">
              <a:lnSpc>
                <a:spcPct val="120000"/>
              </a:lnSpc>
              <a:spcBef>
                <a:spcPts val="500"/>
              </a:spcBef>
              <a:buClr>
                <a:schemeClr val="accent1"/>
              </a:buClr>
              <a:buSzPct val="160000"/>
              <a:buFont typeface="Arial" panose="020B0604020202020204" pitchFamily="34" charset="0"/>
              <a:buChar char="•"/>
              <a:defRPr sz="1600">
                <a:solidFill>
                  <a:schemeClr val="tx1"/>
                </a:solidFill>
                <a:latin typeface="Impact" panose="020B0806030902050204" pitchFamily="34" charset="0"/>
              </a:defRPr>
            </a:lvl3pPr>
            <a:lvl4pPr marL="1600200" indent="-228600">
              <a:lnSpc>
                <a:spcPct val="120000"/>
              </a:lnSpc>
              <a:spcBef>
                <a:spcPts val="500"/>
              </a:spcBef>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4pPr>
            <a:lvl5pPr marL="2057400" indent="-228600">
              <a:lnSpc>
                <a:spcPct val="120000"/>
              </a:lnSpc>
              <a:spcBef>
                <a:spcPts val="500"/>
              </a:spcBef>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5pPr>
            <a:lvl6pPr marL="2514600" indent="-22860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6pPr>
            <a:lvl7pPr marL="2971800" indent="-22860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7pPr>
            <a:lvl8pPr marL="3429000" indent="-22860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8pPr>
            <a:lvl9pPr marL="3886200" indent="-22860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a:solidFill>
                  <a:schemeClr val="tx1"/>
                </a:solidFill>
                <a:latin typeface="Impact" panose="020B0806030902050204" pitchFamily="34" charset="0"/>
              </a:defRPr>
            </a:lvl9pPr>
          </a:lstStyle>
          <a:p>
            <a:pPr algn="ctr" eaLnBrk="1" hangingPunct="1">
              <a:lnSpc>
                <a:spcPct val="100000"/>
              </a:lnSpc>
              <a:spcBef>
                <a:spcPct val="0"/>
              </a:spcBef>
              <a:buClrTx/>
              <a:buSzTx/>
              <a:buFontTx/>
              <a:buNone/>
            </a:pPr>
            <a:r>
              <a:rPr lang="en-US" altLang="en-US" sz="6000" dirty="0">
                <a:latin typeface="Tahoma" panose="020B0604030504040204" pitchFamily="34" charset="0"/>
              </a:rPr>
              <a:t>The Case of the</a:t>
            </a:r>
          </a:p>
          <a:p>
            <a:pPr algn="ctr" eaLnBrk="1" hangingPunct="1">
              <a:lnSpc>
                <a:spcPct val="100000"/>
              </a:lnSpc>
              <a:spcBef>
                <a:spcPct val="0"/>
              </a:spcBef>
              <a:buClrTx/>
              <a:buSzTx/>
              <a:buFontTx/>
              <a:buNone/>
            </a:pPr>
            <a:r>
              <a:rPr lang="en-US" altLang="en-US" sz="6000" dirty="0">
                <a:latin typeface="Tahoma" panose="020B0604030504040204" pitchFamily="34" charset="0"/>
              </a:rPr>
              <a:t>Picnic Poisoning</a:t>
            </a:r>
          </a:p>
        </p:txBody>
      </p:sp>
    </p:spTree>
  </p:cSld>
  <p:clrMapOvr>
    <a:masterClrMapping/>
  </p:clrMapOvr>
  <p:transition>
    <p:newsflash/>
    <p:sndAc>
      <p:stSnd>
        <p:snd r:embed="rId3"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56"/>
                </p:tgtEl>
              </p:cMediaNode>
            </p:audio>
          </p:childTnLst>
        </p:cTn>
      </p:par>
    </p:tnLst>
    <p:bldLst>
      <p:bldP spid="20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altLang="en-US" dirty="0" smtClean="0"/>
              <a:t>Career Pathway: </a:t>
            </a:r>
            <a:br>
              <a:rPr lang="en-US" altLang="en-US" dirty="0" smtClean="0"/>
            </a:br>
            <a:r>
              <a:rPr lang="en-US" altLang="en-US" dirty="0" smtClean="0"/>
              <a:t>Health </a:t>
            </a:r>
            <a:r>
              <a:rPr lang="en-US" altLang="en-US" dirty="0"/>
              <a:t>Informatics Occupations</a:t>
            </a:r>
          </a:p>
        </p:txBody>
      </p:sp>
      <p:sp>
        <p:nvSpPr>
          <p:cNvPr id="5123" name="Rectangle 3"/>
          <p:cNvSpPr>
            <a:spLocks noGrp="1" noChangeArrowheads="1"/>
          </p:cNvSpPr>
          <p:nvPr>
            <p:ph type="body" sz="half" idx="1"/>
          </p:nvPr>
        </p:nvSpPr>
        <p:spPr>
          <a:xfrm>
            <a:off x="457200" y="1981200"/>
            <a:ext cx="7315200" cy="3581400"/>
          </a:xfrm>
        </p:spPr>
        <p:txBody>
          <a:bodyPr/>
          <a:lstStyle/>
          <a:p>
            <a:pPr eaLnBrk="1" fontAlgn="auto" hangingPunct="1">
              <a:lnSpc>
                <a:spcPct val="100000"/>
              </a:lnSpc>
              <a:spcBef>
                <a:spcPts val="600"/>
              </a:spcBef>
              <a:spcAft>
                <a:spcPts val="0"/>
              </a:spcAft>
              <a:defRPr/>
            </a:pPr>
            <a:r>
              <a:rPr lang="en-US" altLang="en-US" sz="3200" cap="none" dirty="0" smtClean="0">
                <a:latin typeface="Arial Narrow" panose="020B0606020202030204" pitchFamily="34" charset="0"/>
              </a:rPr>
              <a:t>These occupations collect, manage, organize, and analyze information in the healthcare field.</a:t>
            </a:r>
          </a:p>
          <a:p>
            <a:pPr eaLnBrk="1" fontAlgn="auto" hangingPunct="1">
              <a:lnSpc>
                <a:spcPct val="100000"/>
              </a:lnSpc>
              <a:spcBef>
                <a:spcPts val="600"/>
              </a:spcBef>
              <a:spcAft>
                <a:spcPts val="0"/>
              </a:spcAft>
              <a:defRPr/>
            </a:pPr>
            <a:r>
              <a:rPr lang="en-US" altLang="en-US" sz="3200" cap="none" dirty="0" smtClean="0">
                <a:latin typeface="Arial Narrow" panose="020B0606020202030204" pitchFamily="34" charset="0"/>
              </a:rPr>
              <a:t>These occupations require computer technology skills and knowledge of healthcare and office software. </a:t>
            </a:r>
          </a:p>
          <a:p>
            <a:pPr marL="0" indent="0" eaLnBrk="1" fontAlgn="auto" hangingPunct="1">
              <a:lnSpc>
                <a:spcPct val="90000"/>
              </a:lnSpc>
              <a:spcAft>
                <a:spcPts val="0"/>
              </a:spcAft>
              <a:buFont typeface="Arial" panose="020B0604020202020204" pitchFamily="34" charset="0"/>
              <a:buNone/>
              <a:defRPr/>
            </a:pPr>
            <a:endParaRPr lang="en-US" altLang="en-US" sz="2800" dirty="0">
              <a:latin typeface="Arial Narrow" panose="020B0606020202030204" pitchFamily="34" charset="0"/>
            </a:endParaRPr>
          </a:p>
        </p:txBody>
      </p:sp>
    </p:spTree>
  </p:cSld>
  <p:clrMapOvr>
    <a:masterClrMapping/>
  </p:clrMapOvr>
  <p:transition>
    <p:newsflash/>
    <p:sndAc>
      <p:stSnd>
        <p:snd r:embed="rId3" name="whoosh.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fontAlgn="auto" hangingPunct="1">
              <a:spcAft>
                <a:spcPts val="0"/>
              </a:spcAft>
              <a:defRPr/>
            </a:pPr>
            <a:r>
              <a:rPr lang="en-US" altLang="en-US" sz="4000" dirty="0"/>
              <a:t>Activity </a:t>
            </a:r>
            <a:r>
              <a:rPr lang="en-US" altLang="en-US" sz="4000" dirty="0" smtClean="0"/>
              <a:t>1 </a:t>
            </a:r>
            <a:r>
              <a:rPr lang="en-US" altLang="en-US" sz="4000" dirty="0"/>
              <a:t>Worksheet:</a:t>
            </a:r>
            <a:br>
              <a:rPr lang="en-US" altLang="en-US" sz="4000" dirty="0"/>
            </a:br>
            <a:r>
              <a:rPr lang="en-US" altLang="en-US" sz="3200" dirty="0" smtClean="0"/>
              <a:t>collect data on the 4 picnic contributors </a:t>
            </a:r>
            <a:endParaRPr lang="en-US" altLang="en-US" sz="4000" dirty="0"/>
          </a:p>
        </p:txBody>
      </p:sp>
      <p:sp>
        <p:nvSpPr>
          <p:cNvPr id="81923" name="Rectangle 3"/>
          <p:cNvSpPr>
            <a:spLocks noGrp="1" noChangeArrowheads="1"/>
          </p:cNvSpPr>
          <p:nvPr>
            <p:ph type="body" sz="half" idx="1"/>
          </p:nvPr>
        </p:nvSpPr>
        <p:spPr bwMode="auto">
          <a:xfrm>
            <a:off x="457200" y="457200"/>
            <a:ext cx="8229600" cy="6248400"/>
          </a:xfrm>
        </p:spPr>
        <p:txBody>
          <a:bodyPr wrap="square" numCol="1" anchorCtr="0" compatLnSpc="1">
            <a:prstTxWarp prst="textNoShape">
              <a:avLst/>
            </a:prstTxWarp>
          </a:bodyPr>
          <a:lstStyle/>
          <a:p>
            <a:pPr eaLnBrk="1" hangingPunct="1">
              <a:lnSpc>
                <a:spcPct val="100000"/>
              </a:lnSpc>
              <a:spcBef>
                <a:spcPts val="600"/>
              </a:spcBef>
            </a:pPr>
            <a:r>
              <a:rPr lang="en-US" altLang="en-US" sz="3200" cap="none" smtClean="0">
                <a:latin typeface="Arial Narrow" panose="020B0606020202030204" pitchFamily="34" charset="0"/>
              </a:rPr>
              <a:t>On the next 4 slides you need to collect data (details) </a:t>
            </a:r>
            <a:r>
              <a:rPr lang="en-US" altLang="en-US" sz="3200" b="1" cap="none" smtClean="0">
                <a:latin typeface="Arial Narrow" panose="020B0606020202030204" pitchFamily="34" charset="0"/>
              </a:rPr>
              <a:t>describing the people who contributed to the picnic.</a:t>
            </a:r>
            <a:r>
              <a:rPr lang="en-US" altLang="en-US" sz="3200" cap="none" smtClean="0">
                <a:latin typeface="Arial Narrow" panose="020B0606020202030204" pitchFamily="34" charset="0"/>
              </a:rPr>
              <a:t> </a:t>
            </a:r>
          </a:p>
          <a:p>
            <a:pPr eaLnBrk="1" hangingPunct="1">
              <a:lnSpc>
                <a:spcPct val="100000"/>
              </a:lnSpc>
              <a:spcBef>
                <a:spcPts val="600"/>
              </a:spcBef>
            </a:pPr>
            <a:r>
              <a:rPr lang="en-US" altLang="en-US" sz="3200" cap="none" smtClean="0">
                <a:latin typeface="Arial Narrow" panose="020B0606020202030204" pitchFamily="34" charset="0"/>
              </a:rPr>
              <a:t>Match the people to the pictures that represent their part in this scenario by </a:t>
            </a:r>
            <a:r>
              <a:rPr lang="en-US" altLang="en-US" sz="3200" b="1" cap="none" smtClean="0">
                <a:latin typeface="Arial Narrow" panose="020B0606020202030204" pitchFamily="34" charset="0"/>
              </a:rPr>
              <a:t>writing the</a:t>
            </a:r>
            <a:r>
              <a:rPr lang="en-US" altLang="en-US" sz="3200" cap="none" smtClean="0">
                <a:latin typeface="Arial Narrow" panose="020B0606020202030204" pitchFamily="34" charset="0"/>
              </a:rPr>
              <a:t> </a:t>
            </a:r>
            <a:r>
              <a:rPr lang="en-US" altLang="en-US" sz="3200" b="1" cap="none" smtClean="0">
                <a:latin typeface="Arial Narrow" panose="020B0606020202030204" pitchFamily="34" charset="0"/>
              </a:rPr>
              <a:t>LETTER</a:t>
            </a:r>
            <a:r>
              <a:rPr lang="en-US" altLang="en-US" sz="3200" cap="none" smtClean="0">
                <a:latin typeface="Arial Narrow" panose="020B0606020202030204" pitchFamily="34" charset="0"/>
              </a:rPr>
              <a:t> of the person in the square to the left of the picture.</a:t>
            </a:r>
          </a:p>
        </p:txBody>
      </p:sp>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fontAlgn="auto" hangingPunct="1">
              <a:spcAft>
                <a:spcPts val="0"/>
              </a:spcAft>
              <a:defRPr/>
            </a:pPr>
            <a:r>
              <a:rPr lang="en-US" altLang="en-US" dirty="0"/>
              <a:t>Molly</a:t>
            </a:r>
          </a:p>
        </p:txBody>
      </p:sp>
      <p:sp>
        <p:nvSpPr>
          <p:cNvPr id="16387" name="Rectangle 3"/>
          <p:cNvSpPr>
            <a:spLocks noGrp="1" noChangeArrowheads="1"/>
          </p:cNvSpPr>
          <p:nvPr>
            <p:ph type="body" sz="half" idx="1"/>
          </p:nvPr>
        </p:nvSpPr>
        <p:spPr bwMode="auto">
          <a:xfrm>
            <a:off x="457200" y="838200"/>
            <a:ext cx="6324600" cy="5257800"/>
          </a:xfrm>
        </p:spPr>
        <p:txBody>
          <a:bodyPr wrap="square" numCol="1" anchorCtr="0" compatLnSpc="1">
            <a:prstTxWarp prst="textNoShape">
              <a:avLst/>
            </a:prstTxWarp>
          </a:bodyPr>
          <a:lstStyle/>
          <a:p>
            <a:pPr marL="533400" indent="-533400" eaLnBrk="1" hangingPunct="1">
              <a:lnSpc>
                <a:spcPct val="90000"/>
              </a:lnSpc>
            </a:pPr>
            <a:r>
              <a:rPr lang="en-US" altLang="en-US" sz="2800" cap="none" smtClean="0">
                <a:latin typeface="Arial Narrow" panose="020B0606020202030204" pitchFamily="34" charset="0"/>
                <a:cs typeface="Arial" panose="020B0604020202020204" pitchFamily="34" charset="0"/>
              </a:rPr>
              <a:t>She is a local housewife who runs a day care center for 9 children approximately 1-8 years old.  </a:t>
            </a:r>
          </a:p>
          <a:p>
            <a:pPr marL="533400" indent="-533400" eaLnBrk="1" hangingPunct="1">
              <a:lnSpc>
                <a:spcPct val="90000"/>
              </a:lnSpc>
            </a:pPr>
            <a:r>
              <a:rPr lang="en-US" altLang="en-US" sz="2800" cap="none" smtClean="0">
                <a:latin typeface="Arial Narrow" panose="020B0606020202030204" pitchFamily="34" charset="0"/>
              </a:rPr>
              <a:t>She was asked to cook 15 hams.  </a:t>
            </a:r>
          </a:p>
          <a:p>
            <a:pPr marL="533400" indent="-533400" eaLnBrk="1" hangingPunct="1">
              <a:lnSpc>
                <a:spcPct val="90000"/>
              </a:lnSpc>
            </a:pPr>
            <a:r>
              <a:rPr lang="en-US" altLang="en-US" sz="2800" cap="none" smtClean="0">
                <a:latin typeface="Arial Narrow" panose="020B0606020202030204" pitchFamily="34" charset="0"/>
              </a:rPr>
              <a:t>The day of the banquet she and 3 of her older day care children spent most of the day preparing the hams in her kitchen.  </a:t>
            </a:r>
          </a:p>
          <a:p>
            <a:pPr marL="533400" indent="-533400" eaLnBrk="1" hangingPunct="1">
              <a:lnSpc>
                <a:spcPct val="90000"/>
              </a:lnSpc>
            </a:pPr>
            <a:r>
              <a:rPr lang="en-US" altLang="en-US" sz="2800" cap="none" smtClean="0">
                <a:latin typeface="Arial Narrow" panose="020B0606020202030204" pitchFamily="34" charset="0"/>
              </a:rPr>
              <a:t>She also has a soft spot for birds and cats; you are told she has 4 birds and 12 cats.</a:t>
            </a:r>
          </a:p>
        </p:txBody>
      </p:sp>
      <p:pic>
        <p:nvPicPr>
          <p:cNvPr id="14340" name="Picture 14" descr="j027909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6400800" y="952500"/>
            <a:ext cx="1906588"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8" descr="j02807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7338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304800"/>
            <a:ext cx="8229600" cy="1371600"/>
          </a:xfrm>
        </p:spPr>
        <p:txBody>
          <a:bodyPr/>
          <a:lstStyle/>
          <a:p>
            <a:pPr eaLnBrk="1" fontAlgn="auto" hangingPunct="1">
              <a:spcAft>
                <a:spcPts val="0"/>
              </a:spcAft>
              <a:defRPr/>
            </a:pPr>
            <a:r>
              <a:rPr lang="en-US" altLang="en-US"/>
              <a:t>Mike</a:t>
            </a:r>
          </a:p>
        </p:txBody>
      </p:sp>
      <p:sp>
        <p:nvSpPr>
          <p:cNvPr id="17411" name="Rectangle 3"/>
          <p:cNvSpPr>
            <a:spLocks noGrp="1" noChangeArrowheads="1"/>
          </p:cNvSpPr>
          <p:nvPr>
            <p:ph type="body" sz="half" idx="1"/>
          </p:nvPr>
        </p:nvSpPr>
        <p:spPr bwMode="auto">
          <a:xfrm>
            <a:off x="457200" y="338138"/>
            <a:ext cx="8077200" cy="5605462"/>
          </a:xfrm>
        </p:spPr>
        <p:txBody>
          <a:bodyPr wrap="square" numCol="1" anchorCtr="0" compatLnSpc="1">
            <a:prstTxWarp prst="textNoShape">
              <a:avLst/>
            </a:prstTxWarp>
          </a:bodyPr>
          <a:lstStyle/>
          <a:p>
            <a:pPr marL="533400" indent="-533400" eaLnBrk="1" hangingPunct="1">
              <a:lnSpc>
                <a:spcPct val="90000"/>
              </a:lnSpc>
            </a:pPr>
            <a:r>
              <a:rPr lang="en-US" altLang="en-US" sz="2800" cap="none" smtClean="0">
                <a:latin typeface="Arial Narrow" panose="020B0606020202030204" pitchFamily="34" charset="0"/>
              </a:rPr>
              <a:t>He runs the town’s meat packing plant.  </a:t>
            </a:r>
          </a:p>
          <a:p>
            <a:pPr marL="533400" indent="-533400" eaLnBrk="1" hangingPunct="1">
              <a:lnSpc>
                <a:spcPct val="90000"/>
              </a:lnSpc>
            </a:pPr>
            <a:r>
              <a:rPr lang="en-US" altLang="en-US" sz="2800" cap="none" smtClean="0">
                <a:latin typeface="Arial Narrow" panose="020B0606020202030204" pitchFamily="34" charset="0"/>
              </a:rPr>
              <a:t>He and his wife donated 150 pounds of beef and pork and Mike is cooking it over several open pit barbeques.  </a:t>
            </a:r>
          </a:p>
          <a:p>
            <a:pPr marL="533400" indent="-533400" eaLnBrk="1" hangingPunct="1">
              <a:lnSpc>
                <a:spcPct val="90000"/>
              </a:lnSpc>
            </a:pPr>
            <a:r>
              <a:rPr lang="en-US" altLang="en-US" sz="2800" cap="none" smtClean="0">
                <a:latin typeface="Arial Narrow" panose="020B0606020202030204" pitchFamily="34" charset="0"/>
              </a:rPr>
              <a:t>Several kids, ages 5-9, are playing near some of the uncovered meat.  </a:t>
            </a:r>
          </a:p>
          <a:p>
            <a:pPr marL="533400" indent="-533400" eaLnBrk="1" hangingPunct="1">
              <a:lnSpc>
                <a:spcPct val="90000"/>
              </a:lnSpc>
            </a:pPr>
            <a:r>
              <a:rPr lang="en-US" altLang="en-US" sz="2800" cap="none" smtClean="0">
                <a:latin typeface="Arial Narrow" panose="020B0606020202030204" pitchFamily="34" charset="0"/>
              </a:rPr>
              <a:t>You also note several flies camping on the beef, and a no-pest strip hanging close by.</a:t>
            </a:r>
          </a:p>
        </p:txBody>
      </p:sp>
      <p:pic>
        <p:nvPicPr>
          <p:cNvPr id="17421" name="Picture 13" descr="j019738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304800"/>
            <a:ext cx="457200" cy="36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10" descr="j02159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38138"/>
            <a:ext cx="259080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5" descr="j019738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990600"/>
            <a:ext cx="4572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1.66667E-6 5.55556E-6 C -0.04237 -0.01203 -0.12744 -0.00462 -0.16997 -0.00532 C -0.22622 -0.01643 -0.28594 -0.00925 -0.34289 -0.01064 C -0.38664 -0.00971 -0.42952 -0.00856 -0.47292 -0.01319 C -0.48212 -0.01643 -0.49167 -0.01666 -0.50087 -0.01851 C -0.50921 -0.02013 -0.51737 -0.02268 -0.52605 -0.02383 C -0.62865 -0.02221 -0.58438 -0.0449 -0.61685 -0.00138 C -0.61841 0.00441 -0.62014 0.00742 -0.62396 0.01066 C -0.63039 0.02408 -0.63855 0.0382 -0.64792 0.04816 C -0.65035 0.05464 -0.65313 0.06135 -0.65782 0.06529 C -0.65938 0.07061 -0.65938 0.08334 -0.65591 0.08797 C -0.65521 0.0889 -0.65382 0.08867 -0.65296 0.08936 C -0.64063 0.09862 -0.62952 0.10255 -0.61494 0.10417 C -0.61129 0.10464 -0.60747 0.10487 -0.604 0.10533 C -0.59584 0.11089 -0.58855 0.11783 -0.58004 0.1213 C -0.57119 0.12478 -0.56181 0.12593 -0.55313 0.12802 C -0.53907 0.13774 -0.50556 0.13103 -0.4981 0.13079 C -0.49341 0.12987 -0.48872 0.12871 -0.48403 0.12802 C -0.48039 0.12732 -0.47674 0.12732 -0.47292 0.12663 C -0.45747 0.12385 -0.44375 0.10996 -0.43299 0.09607 C -0.43195 0.09214 -0.43004 0.08404 -0.43004 0.08404 C -0.42952 0.0801 -0.43004 0.0757 -0.429 0.072 C -0.42761 0.0676 -0.42084 0.06598 -0.41789 0.06413 C -0.4125 0.06089 -0.4073 0.05695 -0.40191 0.05348 C -0.39723 0.05047 -0.39375 0.04445 -0.38907 0.04144 C -0.38282 0.03334 -0.37639 0.02593 -0.3691 0.02015 C -0.36806 0.01829 -0.36685 0.01667 -0.3658 0.01482 C -0.36511 0.01343 -0.3632 0.01181 -0.36389 0.01066 C -0.36494 0.0095 -0.3658 0.01274 -0.36685 0.01343 C -0.36928 0.01505 -0.37171 0.01598 -0.37396 0.01737 C -0.37778 0.01691 -0.38143 0.01714 -0.38507 0.01598 C -0.38855 0.01482 -0.3908 0.00811 -0.39306 0.00533 C -0.39445 0.00325 -0.40018 -0.00161 -0.40191 -0.00254 C -0.41077 -0.00763 -0.42066 -0.01272 -0.43004 -0.01596 C -0.43403 -0.00856 -0.43108 -0.0074 -0.42605 -0.00393 C -0.42535 -0.00254 -0.4231 -0.00115 -0.42414 5.55556E-6 C -0.429 0.00672 -0.44063 0.00579 -0.44705 0.00811 C -0.48803 0.00371 -0.52882 -0.00092 -0.5698 -0.00532 C -0.57674 -0.00508 -0.61216 -0.00555 -0.62882 -0.00254 C -0.6415 -0.00022 -0.6533 0.00464 -0.6658 0.00672 C -0.68282 0.0051 -0.69896 0.00302 -0.71598 0.0014 C -0.73178 -0.00393 -0.7481 -0.00208 -0.76389 0.00279 C -0.78178 0.01644 -0.79931 0.02038 -0.81997 0.02269 C -0.82674 0.03149 -0.83421 0.04515 -0.83994 0.05603 C -0.84428 0.07593 -0.83959 0.0588 -0.87813 0.06135 C -0.8856 0.06181 -0.89237 0.0676 -0.89983 0.06945 C -0.90903 0.07524 -0.91858 0.08033 -0.92796 0.08542 C -0.93091 0.09121 -0.93646 0.09492 -0.9408 0.09862 C -0.94549 0.10718 -0.95087 0.11482 -0.95487 0.12408 C -0.95764 0.13056 -0.95955 0.13681 -0.96303 0.14283 C -0.96459 0.14908 -0.96702 0.15209 -0.97101 0.15603 C -0.97535 0.16737 -0.98664 0.18288 -0.99497 0.18797 C -0.99983 0.19468 -1.00504 0.2014 -1.0099 0.20811 C -1.0125 0.21505 -1.0158 0.2213 -1.01997 0.22663 C -1.02205 0.23797 -1.02744 0.24862 -1.02987 0.25996 C -1.03386 0.27825 -1.03525 0.29654 -1.03907 0.31482 C -1.04063 0.33728 -1.04358 0.3595 -1.04688 0.38149 C -1.0481 0.39885 -1.04966 0.41598 -1.05087 0.43334 C -1.05296 0.49376 -1.05382 0.55255 -1.0408 0.61066 C -1.0382 0.64052 -1.02657 0.6676 -1.01997 0.69607 C -1.0158 0.7139 -1.01042 0.73542 -1.00191 0.7507 C -0.9915 0.79353 -0.97153 0.83774 -0.95087 0.87339 C -0.9448 0.8838 -0.94028 0.89677 -0.93403 0.90672 C -0.92292 0.92408 -0.90886 0.94167 -0.89688 0.95742 C -0.89167 0.96459 -0.88421 0.97015 -0.87813 0.97617 C -0.85747 0.99677 -0.83907 1.01274 -0.81598 1.02663 C -0.80851 1.03103 -0.80122 1.03658 -0.79393 1.04144 C -0.78039 1.0507 -0.76546 1.05533 -0.75105 1.06135 C -0.71476 1.07617 -0.67952 1.08751 -0.64185 1.09214 C -0.61216 1.08959 -0.58386 1.08913 -0.55608 1.07478 C -0.54167 1.06737 -0.51962 1.05163 -0.50799 1.03867 C -0.50278 1.03288 -0.4981 1.02593 -0.49289 1.02015 C -0.43837 0.96112 -0.39896 0.87593 -0.38681 0.78265 C -0.38507 0.75348 -0.38438 0.72223 -0.37987 0.69329 C -0.38195 0.63589 -0.3816 0.56992 -0.39688 0.51482 C -0.40018 0.48959 -0.4073 0.46112 -0.41702 0.43867 C -0.42188 0.42732 -0.42639 0.41575 -0.43195 0.40533 C -0.43577 0.39862 -0.44306 0.38542 -0.44306 0.38542 C -0.44601 0.37177 -0.45643 0.36066 -0.46407 0.3507 C -0.47327 0.33843 -0.47292 0.34121 -0.48108 0.33334 C -0.48577 0.32894 -0.49028 0.32292 -0.49497 0.31876 C -0.50556 0.3095 -0.52066 0.30718 -0.53282 0.30533 C -0.54375 0.30579 -0.55539 0.30348 -0.56598 0.30811 C -0.59879 0.32269 -0.62744 0.36228 -0.6448 0.4014 C -0.64844 0.4095 -0.65035 0.41829 -0.65382 0.42663 C -0.65938 0.45441 -0.6658 0.48103 -0.66893 0.5095 C -0.66875 0.52454 -0.6691 0.53959 -0.66789 0.55464 C -0.66789 0.55718 -0.6658 0.55904 -0.66494 0.56135 C -0.66164 0.57107 -0.65851 0.58334 -0.65209 0.59075 C -0.62952 0.61714 -0.65973 0.57755 -0.64393 0.59862 C -0.63594 0.59769 -0.63125 0.59816 -0.62483 0.59214 C -0.62223 0.58959 -0.61685 0.58404 -0.61685 0.58404 C -0.61424 0.5764 -0.60903 0.57246 -0.60695 0.56413 C -0.60313 0.54931 -0.59636 0.53681 -0.59202 0.52269 C -0.58733 0.50788 -0.5856 0.49306 -0.58386 0.47732 C -0.58264 0.44654 -0.58091 0.41436 -0.58594 0.38404 C -0.59063 0.35556 -0.59462 0.32686 -0.59983 0.29862 C -0.60435 0.27524 -0.60869 0.25348 -0.6099 0.22941 C -0.60816 0.20117 -0.60365 0.17941 -0.59202 0.15603 C -0.58855 0.14954 -0.5849 0.14029 -0.58004 0.13612 C -0.57327 0.13079 -0.56632 0.13033 -0.55886 0.12941 C -0.55191 0.13033 -0.5448 0.13056 -0.53785 0.13195 C -0.53021 0.13357 -0.52379 0.14214 -0.5158 0.14399 C -0.49393 0.15649 -0.47153 0.16436 -0.44896 0.17478 C -0.44514 0.17663 -0.44063 0.17663 -0.43698 0.17871 C -0.41875 0.18867 -0.4125 0.19191 -0.39202 0.19329 C -0.37275 0.20232 -0.35799 0.22431 -0.33889 0.23473 C -0.33646 0.23797 -0.3283 0.24607 -0.32587 0.2507 C -0.31355 0.27431 -0.30226 0.29839 -0.2908 0.32269 C -0.28664 0.3426 -0.28178 0.36181 -0.28004 0.38265 C -0.27882 0.42084 -0.27761 0.41367 -0.28195 0.45348 C -0.28698 0.49769 -0.304 0.53519 -0.31806 0.57478 C -0.32639 0.59908 -0.32744 0.62709 -0.33507 0.65209 C -0.33629 0.66228 -0.33803 0.67246 -0.33889 0.68265 C -0.33994 0.69468 -0.34202 0.71876 -0.34202 0.71876 C -0.3415 0.74005 -0.34219 0.77524 -0.33803 0.79862 C -0.3356 0.81158 -0.32865 0.82385 -0.32292 0.83473 C -0.30122 0.87524 -0.28091 0.88404 -0.24393 0.88797 C -0.225 0.88519 -0.21563 0.88311 -0.19914 0.87617 C -0.19219 0.87339 -0.17813 0.86806 -0.17813 0.86806 C -0.15591 0.8507 -0.13907 0.83519 -0.12188 0.80811 C -0.08976 0.75695 -0.07987 0.68751 -0.07101 0.62408 C -0.06407 0.51899 -0.08195 0.42316 -0.10903 0.32663 C -0.11025 0.3213 -0.1132 0.31714 -0.11494 0.31204 C -0.12882 0.27038 -0.14358 0.22871 -0.15712 0.18681 C -0.16754 0.15417 -0.17761 0.11436 -0.19914 0.09214 C -0.20573 0.08519 -0.21268 0.07339 -0.22084 0.06945 C -0.22605 0.06251 -0.22605 0.06251 -0.23386 0.06413 C -0.23733 0.07015 -0.24132 0.07825 -0.24601 0.08265 C -0.24896 0.08566 -0.25157 0.08589 -0.25487 0.08797 C -0.26268 0.09306 -0.2625 0.09329 -0.26789 0.09862 C -0.27066 0.10417 -0.27414 0.10973 -0.27796 0.11343 C -0.28056 0.11899 -0.28594 0.12894 -0.28994 0.13079 C -0.29601 0.14746 -0.28785 0.12825 -0.2948 0.13751 C -0.29549 0.13843 -0.29532 0.14029 -0.29584 0.14144 C -0.2981 0.14561 -0.30174 0.14839 -0.304 0.15209 C -0.31285 0.16598 -0.31928 0.18218 -0.32796 0.19607 C -0.3375 0.21089 -0.33108 0.20487 -0.33803 0.21066 C -0.34046 0.22084 -0.33681 0.20904 -0.34202 0.21737 C -0.34271 0.21853 -0.34219 0.22015 -0.34289 0.2213 C -0.34671 0.22709 -0.35174 0.23126 -0.35504 0.23751 C -0.35903 0.24515 -0.36094 0.25394 -0.36511 0.26135 C -0.36441 0.26274 -0.36285 0.26529 -0.36285 0.26529 " pathEditMode="relative" ptsTypes="ffffffffffffffffffffffffffffffffffffffffffffffffffffffffffffffffffffffffffffffffffffffffffffffffffffffffffffffffffffffffffffffffffffffffffffffA">
                                      <p:cBhvr>
                                        <p:cTn id="22" dur="5000" fill="hold"/>
                                        <p:tgtEl>
                                          <p:spTgt spid="17421"/>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3993 -0.00139 C -0.05382 0.00255 -0.06806 0.01459 -0.07604 0.03056 C -0.08038 0.03936 -0.08194 0.05023 -0.08507 0.05973 C -0.08802 0.08658 -0.09253 0.12755 -0.1 0.15186 C -0.10156 0.16436 -0.10208 0.17686 -0.10399 0.18912 C -0.10556 0.22477 -0.1092 0.26621 -0.12101 0.29861 C -0.12483 0.32732 -0.13194 0.35533 -0.13698 0.3838 C -0.14167 0.41019 -0.14167 0.44236 -0.15608 0.46389 C -0.17257 0.48866 -0.19722 0.49167 -0.21997 0.49977 C -0.24236 0.50764 -0.2651 0.51713 -0.28802 0.52246 C -0.29497 0.52639 -0.30174 0.52986 -0.30903 0.53311 C -0.32812 0.55116 -0.38524 0.54861 -0.38993 0.54908 C -0.40677 0.55116 -0.40625 0.5507 -0.42708 0.55186 C -0.45729 0.55579 -0.44045 0.55463 -0.47795 0.55324 C -0.48229 0.55162 -0.48663 0.5507 -0.49097 0.54908 C -0.49705 0.54375 -0.50295 0.53704 -0.50608 0.52778 C -0.50729 0.52431 -0.50903 0.51713 -0.50903 0.51713 C -0.50816 0.50486 -0.50729 0.48889 -0.50608 0.47709 C -0.50538 0.47037 -0.50122 0.46528 -0.49896 0.45973 C -0.49566 0.45139 -0.49288 0.44283 -0.48993 0.43449 C -0.48403 0.41806 -0.48733 0.42686 -0.48299 0.40926 C -0.48142 0.40301 -0.47795 0.39051 -0.47795 0.39051 C -0.47587 0.37408 -0.47431 0.35834 -0.46997 0.3426 C -0.46823 0.32686 -0.46545 0.30903 -0.46094 0.29445 C -0.45694 0.25278 -0.4592 0.21412 -0.46094 0.17061 C -0.46111 0.16436 -0.46458 0.15903 -0.46597 0.15324 C -0.46944 0.13912 -0.47066 0.12408 -0.47205 0.10926 C -0.46997 0.09815 -0.47049 0.09699 -0.46302 0.09445 C -0.46024 0.09491 -0.4566 0.09375 -0.45399 0.09584 C -0.45278 0.09699 -0.45642 0.09861 -0.45799 0.09861 C -0.45972 0.09861 -0.46128 0.09676 -0.46302 0.09584 C -0.47118 0.08102 -0.47795 0.06343 -0.48802 0.05047 C -0.51997 0.00903 -0.55035 -0.02037 -0.58993 -0.04676 C -0.60087 -0.05393 -0.61424 -0.05602 -0.62604 -0.06018 C -0.63785 -0.06435 -0.64983 -0.07129 -0.66198 -0.07361 C -0.68003 -0.07708 -0.69878 -0.07916 -0.71701 -0.08148 C -0.72205 -0.08287 -0.72691 -0.08426 -0.73194 -0.08541 C -0.73663 -0.08657 -0.74601 -0.08819 -0.74601 -0.08819 C -0.75608 -0.08773 -0.76597 -0.08796 -0.77604 -0.0868 C -0.78299 -0.08611 -0.7901 -0.07916 -0.79601 -0.07477 C -0.80556 -0.06782 -0.81406 -0.06111 -0.82205 -0.05092 C -0.82604 -0.04004 -0.83194 -0.03102 -0.83594 -0.02014 C -0.84184 -0.00439 -0.84687 0.01181 -0.85208 0.02778 C -0.8592 0.04977 -0.86042 0.07454 -0.86597 0.09723 C -0.86719 0.10926 -0.8691 0.12107 -0.86997 0.13311 C -0.87083 0.14375 -0.87205 0.16528 -0.87205 0.16528 C -0.87066 0.17107 -0.86997 0.17709 -0.86806 0.18241 C -0.86753 0.18403 -0.8658 0.18403 -0.86493 0.18519 C -0.85382 0.2 -0.83837 0.20949 -0.82292 0.21459 C -0.80764 0.21389 -0.79392 0.21297 -0.77899 0.21042 C -0.77361 0.20834 -0.7684 0.20602 -0.76302 0.20394 C -0.75642 0.2044 -0.74826 0.20093 -0.74306 0.20648 C -0.74045 0.20926 -0.73594 0.21574 -0.73594 0.21574 C -0.73316 0.22338 -0.72917 0.2257 -0.725 0.23195 C -0.71267 0.25 -0.69826 0.26736 -0.68802 0.28773 C -0.67917 0.30533 -0.66962 0.32431 -0.66302 0.34375 C -0.65955 0.35394 -0.65677 0.36459 -0.65295 0.37454 C -0.65104 0.39422 -0.65052 0.4132 -0.65 0.43311 C -0.65104 0.44306 -0.65278 0.45162 -0.65503 0.46111 C -0.65625 0.46667 -0.65608 0.47014 -0.65694 0.47593 C -0.66007 0.49584 -0.67031 0.51713 -0.68403 0.52639 C -0.69514 0.53403 -0.71198 0.53426 -0.72292 0.53588 C -0.73889 0.53473 -0.75503 0.53519 -0.77101 0.53195 C -0.79115 0.52801 -0.78056 0.52894 -0.79896 0.52107 C -0.81944 0.51227 -0.84028 0.50533 -0.86094 0.49723 C -0.88073 0.48079 -0.85833 0.45417 -0.84896 0.43843 C -0.82222 0.39329 -0.79115 0.34375 -0.74601 0.33588 C -0.69878 0.34236 -0.72986 0.33797 -0.70903 0.34514 C -0.70521 0.35023 -0.70069 0.3544 -0.69705 0.35973 C -0.6934 0.36505 -0.6934 0.3676 -0.69097 0.37315 C -0.68333 0.39028 -0.67274 0.40787 -0.66701 0.42639 C -0.66285 0.44005 -0.65972 0.45394 -0.65608 0.46783 C -0.65469 0.47315 -0.65347 0.48311 -0.65295 0.48912 C -0.65226 0.49584 -0.65104 0.50926 -0.65104 0.50926 C -0.65139 0.52084 -0.65052 0.53241 -0.65208 0.54375 C -0.65573 0.57014 -0.68073 0.5875 -0.69705 0.59445 C -0.72153 0.60486 -0.74566 0.61621 -0.77101 0.62107 C -0.79115 0.61829 -0.81319 0.61227 -0.83003 0.59584 C -0.83351 0.58866 -0.83576 0.58148 -0.83698 0.57315 C -0.82483 0.53658 -0.78802 0.54121 -0.76198 0.53843 C -0.7151 0.54144 -0.69132 0.55695 -0.64896 0.58519 C -0.63906 0.5919 -0.61562 0.6088 -0.60399 0.61991 C -0.58125 0.64167 -0.55521 0.66135 -0.54097 0.69445 C -0.53993 0.7 -0.53767 0.70764 -0.53993 0.7132 C -0.54375 0.72246 -0.54479 0.71968 -0.55 0.72523 C -0.55972 0.73542 -0.56615 0.7375 -0.57899 0.74121 C -0.5967 0.75255 -0.62066 0.73357 -0.63299 0.71713 C -0.63628 0.70672 -0.63733 0.7051 -0.63802 0.6919 C -0.63889 0.6713 -0.6151 0.66598 -0.60503 0.66389 C -0.59132 0.66482 -0.5776 0.66482 -0.56406 0.66644 C -0.5408 0.66922 -0.51806 0.68449 -0.49601 0.69445 C -0.44635 0.7169 -0.4059 0.73334 -0.36806 0.7838 C -0.36562 0.79329 -0.36389 0.79121 -0.36892 0.79306 C -0.37517 0.79051 -0.3809 0.78704 -0.38594 0.78125 C -0.38854 0.77824 -0.39115 0.77547 -0.39323 0.77176 C -0.39444 0.76922 -0.39705 0.76389 -0.39705 0.76389 C -0.39497 0.74051 -0.38698 0.73773 -0.37205 0.72917 C -0.36389 0.72431 -0.34514 0.72639 -0.34514 0.72639 C -0.29896 0.73079 -0.27899 0.73704 -0.23403 0.75186 C -0.22535 0.75463 -0.21615 0.7551 -0.20799 0.75973 C -0.19392 0.7676 -0.17865 0.77547 -0.16493 0.78519 C -0.15955 0.78912 -0.15608 0.79375 -0.15 0.79584 C -0.15122 0.78982 -0.1533 0.78426 -0.15503 0.77848 C -0.16007 0.73357 -0.1651 0.69051 -0.17708 0.64792 C -0.1941 0.58727 -0.23628 0.54561 -0.26997 0.50394 C -0.31094 0.45324 -0.36806 0.41551 -0.42205 0.39861 C -0.43663 0.39398 -0.45208 0.39445 -0.46701 0.39306 C -0.48472 0.39352 -0.50226 0.39375 -0.51997 0.39445 C -0.52431 0.39468 -0.52865 0.39537 -0.53299 0.39584 C -0.54028 0.39676 -0.55503 0.39861 -0.55503 0.39861 C -0.57674 0.39769 -0.59826 0.39723 -0.61997 0.39584 C -0.62517 0.39561 -0.63108 0.38542 -0.63507 0.38125 C -0.65365 0.36181 -0.66493 0.33542 -0.67292 0.30648 C -0.67587 0.27547 -0.67812 0.26991 -0.67396 0.23843 C -0.67066 0.21297 -0.64913 0.19908 -0.63507 0.18658 C -0.63351 0.18519 -0.63264 0.18264 -0.63108 0.18125 C -0.62361 0.17385 -0.6158 0.16667 -0.60799 0.15973 C -0.60521 0.15718 -0.60174 0.15602 -0.59896 0.15324 C -0.59635 0.1507 -0.59479 0.1463 -0.59201 0.14375 C -0.58507 0.13727 -0.57656 0.13403 -0.56892 0.12917 C -0.56597 0.12732 -0.56302 0.12547 -0.56007 0.12385 C -0.55764 0.12246 -0.55295 0.11991 -0.55295 0.11991 C -0.54531 0.10903 -0.52465 0.10047 -0.51493 0.09445 C -0.49583 0.08287 -0.47587 0.06736 -0.45503 0.0625 C -0.44497 0.05533 -0.43524 0.05764 -0.42396 0.05857 C -0.41267 0.06181 -0.40156 0.06412 -0.38993 0.06644 C -0.3776 0.07223 -0.36528 0.07801 -0.35295 0.0838 C -0.34983 0.08542 -0.34653 0.0882 -0.34306 0.08912 C -0.3349 0.09144 -0.32656 0.09445 -0.31892 0.09861 C -0.31615 0.1 -0.31372 0.10255 -0.31094 0.10394 C -0.30503 0.10695 -0.29896 0.1088 -0.29306 0.11181 C -0.28646 0.11505 -0.28056 0.12084 -0.27396 0.12385 C -0.25503 0.14908 -0.23785 0.17593 -0.21892 0.20116 C -0.21545 0.20579 -0.21389 0.21204 -0.21094 0.21713 C -0.21059 0.21898 -0.21059 0.22084 -0.21007 0.22246 C -0.20955 0.22385 -0.20781 0.22477 -0.20799 0.22639 C -0.20885 0.23473 -0.22344 0.23449 -0.22604 0.23449 " pathEditMode="relative" ptsTypes="ffffffffffffffffffffffffffffffffffffffffffffffffffffffffffffffffffffffffffffffffffffffffffffffffffffffffffffffffffffffffffffffffffffffffA">
                                      <p:cBhvr>
                                        <p:cTn id="24" dur="5000" fill="hold"/>
                                        <p:tgtEl>
                                          <p:spTgt spid="174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fontAlgn="auto" hangingPunct="1">
              <a:spcAft>
                <a:spcPts val="0"/>
              </a:spcAft>
              <a:defRPr/>
            </a:pPr>
            <a:r>
              <a:rPr lang="en-US" altLang="en-US"/>
              <a:t>Abram</a:t>
            </a:r>
          </a:p>
        </p:txBody>
      </p:sp>
      <p:sp>
        <p:nvSpPr>
          <p:cNvPr id="18435" name="Rectangle 3"/>
          <p:cNvSpPr>
            <a:spLocks noGrp="1" noChangeArrowheads="1"/>
          </p:cNvSpPr>
          <p:nvPr>
            <p:ph type="body" sz="half" idx="1"/>
          </p:nvPr>
        </p:nvSpPr>
        <p:spPr bwMode="auto">
          <a:xfrm>
            <a:off x="457200" y="647700"/>
            <a:ext cx="5884863" cy="5676900"/>
          </a:xfrm>
        </p:spPr>
        <p:txBody>
          <a:bodyPr wrap="square" numCol="1" anchorCtr="0" compatLnSpc="1">
            <a:prstTxWarp prst="textNoShape">
              <a:avLst/>
            </a:prstTxWarp>
          </a:bodyPr>
          <a:lstStyle/>
          <a:p>
            <a:pPr marL="533400" indent="-533400" eaLnBrk="1" hangingPunct="1">
              <a:lnSpc>
                <a:spcPct val="80000"/>
              </a:lnSpc>
            </a:pPr>
            <a:r>
              <a:rPr lang="en-US" altLang="en-US" sz="2800" cap="none" smtClean="0">
                <a:latin typeface="Arial Narrow" panose="020B0606020202030204" pitchFamily="34" charset="0"/>
              </a:rPr>
              <a:t>He is the manager of the Roto Rooter Fertilizer outlet in the state’s Capitol, about 290 miles away.  </a:t>
            </a:r>
          </a:p>
          <a:p>
            <a:pPr marL="533400" indent="-533400" eaLnBrk="1" hangingPunct="1">
              <a:lnSpc>
                <a:spcPct val="80000"/>
              </a:lnSpc>
            </a:pPr>
            <a:r>
              <a:rPr lang="en-US" altLang="en-US" sz="2800" cap="none" smtClean="0">
                <a:latin typeface="Arial Narrow" panose="020B0606020202030204" pitchFamily="34" charset="0"/>
              </a:rPr>
              <a:t>He has been ill recently, and only helped mix the salad after nobody else would volunteer to do it. </a:t>
            </a:r>
          </a:p>
          <a:p>
            <a:pPr marL="533400" indent="-533400" eaLnBrk="1" hangingPunct="1">
              <a:lnSpc>
                <a:spcPct val="80000"/>
              </a:lnSpc>
            </a:pPr>
            <a:r>
              <a:rPr lang="en-US" altLang="en-US" sz="2800" cap="none" smtClean="0">
                <a:latin typeface="Arial Narrow" panose="020B0606020202030204" pitchFamily="34" charset="0"/>
              </a:rPr>
              <a:t>Symptoms of his recent illness include double vision, diarrhea, high fever and skin lesions.  </a:t>
            </a:r>
          </a:p>
          <a:p>
            <a:pPr marL="533400" indent="-533400" eaLnBrk="1" hangingPunct="1">
              <a:lnSpc>
                <a:spcPct val="80000"/>
              </a:lnSpc>
            </a:pPr>
            <a:r>
              <a:rPr lang="en-US" altLang="en-US" sz="2800" cap="none" smtClean="0">
                <a:latin typeface="Arial Narrow" panose="020B0606020202030204" pitchFamily="34" charset="0"/>
              </a:rPr>
              <a:t>He feels fine now.</a:t>
            </a:r>
          </a:p>
        </p:txBody>
      </p:sp>
      <p:pic>
        <p:nvPicPr>
          <p:cNvPr id="16388" name="Picture 9" descr="ll4oeyqq[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77000" y="2171700"/>
            <a:ext cx="22113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8" descr="hn3cqsv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063" y="7938"/>
            <a:ext cx="223202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webextension1.xml><?xml version="1.0" encoding="utf-8"?>
<we:webextension xmlns:we="http://schemas.microsoft.com/office/webextensions/webextension/2010/11" id="{ABB712C1-1861-418D-83A5-C1D3CD24C729}">
  <we:reference id="wa104238076" version="1.6.0.0" store="en-US" storeType="OMEX"/>
  <we:alternateReferences>
    <we:reference id="wa104238076" version="1.6.0.0" store="wa104238076" storeType="OMEX"/>
  </we:alternateReferences>
  <we:properties>
    <we:property name="__labs__" value="{&quot;configuration&quot;:{&quot;appVersion&quot;:{&quot;major&quot;:0,&quot;minor&quot;:1},&quot;components&quot;:[{&quot;name&quot;:&quot;Choice Question&quot;,&quot;question&quot;:{&quot;text/html&quot;:&quot;&lt;p&gt;What kept the Ironsmiths in Athens free of disease?&lt;/p&gt;\n&quot;,&quot;text/plain&quot;:&quot;What kept the Ironsmiths in Athens free of disease?&quot;},&quot;type&quot;:&quot;Labs.Components.ChoiceComponent&quot;,&quot;timeLimit&quot;:0,&quot;maxAttempts&quot;:1,&quot;choices&quot;:[{&quot;id&quot;:&quot;0&quot;,&quot;content&quot;:{&quot;text/html&quot;:&quot;&lt;p&gt;Cold weather&lt;/p&gt;\n&quot;,&quot;text/plain&quot;:&quot;Cold weather&quot;},&quot;name&quot;:null,&quot;value&quot;:null},{&quot;id&quot;:&quot;1&quot;,&quot;content&quot;:{&quot;text/html&quot;:&quot;&lt;p&gt;Exercise&lt;/p&gt;\n&quot;,&quot;text/plain&quot;:&quot;Exercise&quot;},&quot;name&quot;:null,&quot;value&quot;:null},{&quot;id&quot;:&quot;2&quot;,&quot;content&quot;:{&quot;text/html&quot;:&quot;&lt;p&gt;Heat&lt;/p&gt;\n&quot;,&quot;text/plain&quot;:&quot;Heat&quot;},&quot;name&quot;:null,&quot;value&quot;:null}],&quot;maxScore&quot;:1,&quot;hasAnswer&quot;:true,&quot;answer&quot;:[&quot;2&quot;],&quot;values&quot;:{&quot;hints&quot;:[]},&quot;secure&quot;:false,&quot;data&quot;:{&quot;question&quot;:&quot;&lt;p&gt;What kept the Ironsmiths in Athens free of disease?&lt;/p&gt;\n&quot;,&quot;fontSize&quot;:&quot;medium&quot;,&quot;choices&quot;:[{&quot;id&quot;:0,&quot;choice&quot;:&quot;&lt;p&gt;Cold weather&lt;/p&gt;\n&quot;,&quot;feedback&quot;:null},{&quot;id&quot;:1,&quot;choice&quot;:&quot;&lt;p&gt;Exercise&lt;/p&gt;\n&quot;,&quot;feedback&quot;:null},{&quot;id&quot;:2,&quot;choice&quot;:&quot;&lt;p&gt;Heat&lt;/p&gt;\n&quot;,&quot;feedback&quot;:null}],&quot;hasAnswer&quot;:true,&quot;answer&quot;:&quot;2&quot;,&quot;required&quot;:false,&quot;hints&quot;:[],&quot;limitAttempts&quot;:true,&quot;maxAttempts&quot;:1,&quot;allowRetries&quot;:false,&quot;shuffleChoices&quot;:true,&quot;isTimed&quot;:false,&quot;timeLimit&quot;:120,&quot;allowMultipleAnswers&quot;:false,&quot;allowChoiceEditing&quot;:true}}],&quot;name&quot;:&quot;Choice question&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TC104033927[[fn=Main Event]]</Template>
  <TotalTime>3901</TotalTime>
  <Words>1998</Words>
  <Application>Microsoft Office PowerPoint</Application>
  <PresentationFormat>On-screen Show (4:3)</PresentationFormat>
  <Paragraphs>128</Paragraphs>
  <Slides>28</Slides>
  <Notes>5</Notes>
  <HiddenSlides>2</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Narrow</vt:lpstr>
      <vt:lpstr>Impact</vt:lpstr>
      <vt:lpstr>Tahoma</vt:lpstr>
      <vt:lpstr>Wingdings</vt:lpstr>
      <vt:lpstr>Main Event</vt:lpstr>
      <vt:lpstr>http://blog.ted.com/steven_johnson_1/</vt:lpstr>
      <vt:lpstr>Disease Detectives</vt:lpstr>
      <vt:lpstr>Review Video</vt:lpstr>
      <vt:lpstr>  Mission Possible:      </vt:lpstr>
      <vt:lpstr>Career Pathway:  Health Informatics Occupations</vt:lpstr>
      <vt:lpstr>Activity 1 Worksheet: collect data on the 4 picnic contributors </vt:lpstr>
      <vt:lpstr>Molly</vt:lpstr>
      <vt:lpstr>Mike</vt:lpstr>
      <vt:lpstr>Abram</vt:lpstr>
      <vt:lpstr>John</vt:lpstr>
      <vt:lpstr>The Case of the Potluck Poisoning . . .</vt:lpstr>
      <vt:lpstr>Data review: </vt:lpstr>
      <vt:lpstr>Role switch: Hospital admittance </vt:lpstr>
      <vt:lpstr>Activity 2: Patient Record </vt:lpstr>
      <vt:lpstr>Back at the scene</vt:lpstr>
      <vt:lpstr>Activity 3 Epidemiologist Chart</vt:lpstr>
      <vt:lpstr>There are many reasons why people get sick. </vt:lpstr>
      <vt:lpstr>PowerPoint Presentation</vt:lpstr>
      <vt:lpstr>Activity 4: Classify Illnesses</vt:lpstr>
      <vt:lpstr>Influenza (Flu)</vt:lpstr>
      <vt:lpstr>Hepatitis A </vt:lpstr>
      <vt:lpstr>Salmonella </vt:lpstr>
      <vt:lpstr>Lead Poisoning </vt:lpstr>
      <vt:lpstr>Cadmium Poisoning </vt:lpstr>
      <vt:lpstr>Meanwhile, at the hospital…</vt:lpstr>
      <vt:lpstr>Activity 5: Data review</vt:lpstr>
      <vt:lpstr>Did you solve the case correctly?</vt:lpstr>
      <vt:lpstr>Congratulations! </vt:lpstr>
    </vt:vector>
  </TitlesOfParts>
  <Company>Orem Junior High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the Potluck Poisoning.</dc:title>
  <dc:creator>D Lungo</dc:creator>
  <cp:lastModifiedBy>Francis Mcdonald</cp:lastModifiedBy>
  <cp:revision>350</cp:revision>
  <dcterms:created xsi:type="dcterms:W3CDTF">2004-06-10T18:30:05Z</dcterms:created>
  <dcterms:modified xsi:type="dcterms:W3CDTF">2017-04-24T15:00:00Z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asVP">
    <vt:r8>1</vt:r8>
  </property>
</Properties>
</file>